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256" r:id="rId2"/>
    <p:sldId id="273" r:id="rId3"/>
    <p:sldId id="390" r:id="rId4"/>
    <p:sldId id="387" r:id="rId5"/>
    <p:sldId id="274" r:id="rId6"/>
    <p:sldId id="275" r:id="rId7"/>
    <p:sldId id="375" r:id="rId8"/>
    <p:sldId id="276" r:id="rId9"/>
    <p:sldId id="277" r:id="rId10"/>
    <p:sldId id="278" r:id="rId11"/>
    <p:sldId id="279" r:id="rId12"/>
    <p:sldId id="376" r:id="rId13"/>
    <p:sldId id="377" r:id="rId14"/>
    <p:sldId id="378" r:id="rId15"/>
    <p:sldId id="280" r:id="rId16"/>
    <p:sldId id="403" r:id="rId17"/>
    <p:sldId id="281" r:id="rId18"/>
    <p:sldId id="282" r:id="rId19"/>
    <p:sldId id="379" r:id="rId20"/>
    <p:sldId id="283" r:id="rId21"/>
    <p:sldId id="284" r:id="rId22"/>
    <p:sldId id="382" r:id="rId23"/>
    <p:sldId id="396" r:id="rId24"/>
    <p:sldId id="380" r:id="rId25"/>
    <p:sldId id="381" r:id="rId26"/>
    <p:sldId id="383" r:id="rId27"/>
    <p:sldId id="385" r:id="rId28"/>
    <p:sldId id="386" r:id="rId29"/>
    <p:sldId id="392" r:id="rId30"/>
    <p:sldId id="288" r:id="rId31"/>
    <p:sldId id="289" r:id="rId32"/>
    <p:sldId id="290" r:id="rId33"/>
    <p:sldId id="393" r:id="rId34"/>
    <p:sldId id="291" r:id="rId35"/>
    <p:sldId id="394" r:id="rId36"/>
    <p:sldId id="292" r:id="rId37"/>
    <p:sldId id="293" r:id="rId38"/>
    <p:sldId id="294" r:id="rId39"/>
    <p:sldId id="295" r:id="rId40"/>
    <p:sldId id="296" r:id="rId41"/>
    <p:sldId id="297" r:id="rId42"/>
    <p:sldId id="395" r:id="rId43"/>
    <p:sldId id="399" r:id="rId44"/>
    <p:sldId id="404" r:id="rId45"/>
    <p:sldId id="397" r:id="rId46"/>
    <p:sldId id="398" r:id="rId47"/>
    <p:sldId id="402" r:id="rId4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4D6"/>
    <a:srgbClr val="DBDCDD"/>
    <a:srgbClr val="0000FF"/>
    <a:srgbClr val="005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3" autoAdjust="0"/>
    <p:restoredTop sz="96036" autoAdjust="0"/>
  </p:normalViewPr>
  <p:slideViewPr>
    <p:cSldViewPr snapToGrid="0" showGuides="1">
      <p:cViewPr varScale="1">
        <p:scale>
          <a:sx n="103" d="100"/>
          <a:sy n="103" d="100"/>
        </p:scale>
        <p:origin x="63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378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howGuides="1">
      <p:cViewPr varScale="1">
        <p:scale>
          <a:sx n="68" d="100"/>
          <a:sy n="68" d="100"/>
        </p:scale>
        <p:origin x="18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AD964-A622-4AAE-B744-53C99E3B3340}" type="datetimeFigureOut">
              <a:rPr lang="zh-CN" altLang="en-US" smtClean="0"/>
              <a:t>2023/11/17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68BA9-4DDB-4A94-8531-2E89A5DE5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9408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5858B-718F-4B2D-8BD1-8BF89932B326}" type="datetimeFigureOut">
              <a:rPr lang="zh-CN" altLang="en-US" smtClean="0"/>
              <a:t>2023/11/17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10111-4C48-4E92-8CF1-F5F4BAA2D7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25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0111-4C48-4E92-8CF1-F5F4BAA2D7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548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0111-4C48-4E92-8CF1-F5F4BAA2D7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044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10111-4C48-4E92-8CF1-F5F4BAA2D7B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50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91103"/>
            <a:ext cx="7772400" cy="739444"/>
          </a:xfrm>
        </p:spPr>
        <p:txBody>
          <a:bodyPr anchor="b"/>
          <a:lstStyle>
            <a:lvl1pPr algn="ctr">
              <a:defRPr sz="4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8965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6FD9405-CE62-418F-9683-85B6A1C55A4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076547" y="2562446"/>
            <a:ext cx="6990907" cy="0"/>
          </a:xfrm>
          <a:prstGeom prst="line">
            <a:avLst/>
          </a:prstGeom>
          <a:ln w="1270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47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Data Structure &amp; Algorithms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6FD9405-CE62-418F-9683-85B6A1C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029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Data Structure &amp; Algorithms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6FD9405-CE62-418F-9683-85B6A1C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291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6176963"/>
            <a:ext cx="9144000" cy="68103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2659"/>
            <a:ext cx="8280000" cy="606041"/>
          </a:xfrm>
        </p:spPr>
        <p:txBody>
          <a:bodyPr/>
          <a:lstStyle>
            <a:lvl1pPr>
              <a:defRPr sz="2800">
                <a:latin typeface="+mn-lt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976838"/>
            <a:ext cx="8280000" cy="5063602"/>
          </a:xfrm>
        </p:spPr>
        <p:txBody>
          <a:bodyPr/>
          <a:lstStyle>
            <a:lvl1pPr>
              <a:defRPr sz="2400">
                <a:latin typeface="+mn-lt"/>
                <a:ea typeface="微软雅黑" panose="020B0503020204020204" pitchFamily="34" charset="-122"/>
              </a:defRPr>
            </a:lvl1pPr>
            <a:lvl2pPr>
              <a:defRPr sz="2000">
                <a:latin typeface="+mn-lt"/>
                <a:ea typeface="微软雅黑" panose="020B0503020204020204" pitchFamily="34" charset="-122"/>
              </a:defRPr>
            </a:lvl2pPr>
            <a:lvl3pPr>
              <a:defRPr sz="1800">
                <a:latin typeface="+mn-lt"/>
                <a:ea typeface="微软雅黑" panose="020B0503020204020204" pitchFamily="34" charset="-122"/>
              </a:defRPr>
            </a:lvl3pPr>
            <a:lvl4pPr>
              <a:defRPr sz="1600">
                <a:latin typeface="+mn-lt"/>
                <a:ea typeface="微软雅黑" panose="020B0503020204020204" pitchFamily="34" charset="-122"/>
              </a:defRPr>
            </a:lvl4pPr>
            <a:lvl5pPr>
              <a:defRPr sz="1600">
                <a:latin typeface="+mn-lt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6FD9405-CE62-418F-9683-85B6A1C55A4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393405" y="818700"/>
            <a:ext cx="8282762" cy="0"/>
          </a:xfrm>
          <a:prstGeom prst="line">
            <a:avLst/>
          </a:prstGeom>
          <a:ln w="1270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0289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176963"/>
            <a:ext cx="9144000" cy="68103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6FD9405-CE62-418F-9683-85B6A1C55A4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110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Data Structure &amp; Algorithms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6FD9405-CE62-418F-9683-85B6A1C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102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Data Structure &amp; Algorithms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6FD9405-CE62-418F-9683-85B6A1C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208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Data Structure &amp; Algorithms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6FD9405-CE62-418F-9683-85B6A1C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585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Data Structure &amp; Algorithms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6FD9405-CE62-418F-9683-85B6A1C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955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Data Structure &amp; Algorithms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6FD9405-CE62-418F-9683-85B6A1C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202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Data Structure &amp; Algorithms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6FD9405-CE62-418F-9683-85B6A1C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56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000" y="531637"/>
            <a:ext cx="8280000" cy="584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1338338"/>
            <a:ext cx="828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Data Structure &amp; Algorithms</a:t>
            </a:r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59066-C5B0-49A4-8A01-22CA3197C1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90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7" Type="http://schemas.openxmlformats.org/officeDocument/2006/relationships/image" Target="../media/image28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0.png"/><Relationship Id="rId4" Type="http://schemas.microsoft.com/office/2007/relationships/hdphoto" Target="../media/hdphoto2.wdp"/><Relationship Id="rId9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0.png"/><Relationship Id="rId7" Type="http://schemas.microsoft.com/office/2007/relationships/hdphoto" Target="../media/hdphoto6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18.pn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48573"/>
            <a:ext cx="7772400" cy="7394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3600" b="1" dirty="0">
                <a:latin typeface="+mn-lt"/>
              </a:rPr>
              <a:t>Graph</a:t>
            </a:r>
            <a:endParaRPr lang="zh-CN" altLang="en-US" sz="3600" b="1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05" y="261301"/>
            <a:ext cx="972636" cy="906131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1143000" y="3310641"/>
            <a:ext cx="6858000" cy="2010389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1800" b="1" dirty="0"/>
              <a:t>苏卓 （初稿）</a:t>
            </a:r>
            <a:endParaRPr lang="en-US" altLang="zh-CN" sz="1800" b="1" dirty="0"/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1800" b="1" dirty="0"/>
              <a:t>吴贺俊 （修订）</a:t>
            </a:r>
            <a:endParaRPr lang="en-US" altLang="zh-CN" sz="18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310341" y="529700"/>
            <a:ext cx="3519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Structure &amp; Algorithms</a:t>
            </a:r>
            <a:endParaRPr lang="zh-CN" altLang="en-US" b="1" dirty="0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2791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856034"/>
            <a:ext cx="8280000" cy="5184406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800"/>
              </a:spcBef>
              <a:buClr>
                <a:srgbClr val="FF7C80"/>
              </a:buClr>
              <a:buSzPct val="50000"/>
              <a:buFont typeface="Wingdings" pitchFamily="2" charset="2"/>
              <a:buChar char="n"/>
            </a:pPr>
            <a:r>
              <a:rPr lang="zh-CN" altLang="en-US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路径长度 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非带权图的路径长度是指此路径上边的条数。带权图的路径长度是指路径上各边的权之和。</a:t>
            </a:r>
          </a:p>
          <a:p>
            <a:pPr>
              <a:lnSpc>
                <a:spcPct val="150000"/>
              </a:lnSpc>
              <a:spcBef>
                <a:spcPts val="1800"/>
              </a:spcBef>
              <a:buClr>
                <a:srgbClr val="FF7C80"/>
              </a:buClr>
              <a:buSzPct val="50000"/>
              <a:buFont typeface="Wingdings" pitchFamily="2" charset="2"/>
              <a:buChar char="n"/>
            </a:pPr>
            <a:r>
              <a:rPr lang="zh-CN" altLang="en-US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简单路径  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若路径上各顶点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,...,</a:t>
            </a:r>
            <a:r>
              <a:rPr lang="en-US" altLang="zh-CN" sz="2000" i="1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i="1" baseline="-25000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000" i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均不互相重复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则称这样的路径为简单路径。</a:t>
            </a:r>
          </a:p>
          <a:p>
            <a:pPr>
              <a:lnSpc>
                <a:spcPct val="150000"/>
              </a:lnSpc>
              <a:spcBef>
                <a:spcPts val="1800"/>
              </a:spcBef>
              <a:buClr>
                <a:srgbClr val="FF7C80"/>
              </a:buClr>
              <a:buSzPct val="50000"/>
              <a:buFont typeface="Wingdings" pitchFamily="2" charset="2"/>
              <a:buChar char="n"/>
            </a:pPr>
            <a:r>
              <a:rPr lang="zh-CN" altLang="en-US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回路   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若路径上第一个顶点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与最后一个顶点</a:t>
            </a:r>
            <a:r>
              <a:rPr lang="en-US" altLang="zh-CN" sz="2000" i="1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i="1" baseline="-25000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000" i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重合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则称这样的路径为回路或环。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4117657"/>
            <a:ext cx="6838950" cy="2024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8433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buClr>
                <a:srgbClr val="005825"/>
              </a:buClr>
              <a:buSzPct val="50000"/>
              <a:buFont typeface="Wingdings" pitchFamily="2" charset="2"/>
              <a:buChar char="n"/>
            </a:pPr>
            <a:r>
              <a:rPr lang="zh-CN" altLang="en-US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连通图与连通分量  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在无向图中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若从顶点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到顶点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有路径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则称顶点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与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是连通的。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5825"/>
              </a:buClr>
              <a:buSzPct val="50000"/>
              <a:buFont typeface="Wingdings" pitchFamily="2" charset="2"/>
              <a:buChar char="n"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如果图中任意一对顶点都是连通的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则称此图是</a:t>
            </a:r>
            <a:r>
              <a:rPr lang="zh-CN" altLang="en-US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连通图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5825"/>
              </a:buClr>
              <a:buSzPct val="50000"/>
              <a:buFont typeface="Wingdings" pitchFamily="2" charset="2"/>
              <a:buChar char="n"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非连通图的极大连通子图叫做</a:t>
            </a:r>
            <a:r>
              <a:rPr lang="zh-CN" altLang="en-US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连通分量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061740"/>
              </p:ext>
            </p:extLst>
          </p:nvPr>
        </p:nvGraphicFramePr>
        <p:xfrm>
          <a:off x="1185863" y="3358174"/>
          <a:ext cx="2090737" cy="209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206752" imgH="2215896" progId="Visio.Drawing.11">
                  <p:embed/>
                </p:oleObj>
              </mc:Choice>
              <mc:Fallback>
                <p:oleObj r:id="rId2" imgW="2206752" imgH="221589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3358174"/>
                        <a:ext cx="2090737" cy="2090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512434"/>
              </p:ext>
            </p:extLst>
          </p:nvPr>
        </p:nvGraphicFramePr>
        <p:xfrm>
          <a:off x="4479925" y="3213712"/>
          <a:ext cx="3476625" cy="206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723437" imgH="2215896" progId="Visio.Drawing.11">
                  <p:embed/>
                </p:oleObj>
              </mc:Choice>
              <mc:Fallback>
                <p:oleObj r:id="rId4" imgW="3723437" imgH="221589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9925" y="3213712"/>
                        <a:ext cx="3476625" cy="2065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900113" y="5446225"/>
            <a:ext cx="8064500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(a)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非连通的无向图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G3                        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b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） 非连通无向图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G3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的连通分量</a:t>
            </a:r>
            <a:endParaRPr lang="zh-CN" altLang="en-US" b="1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ctr">
              <a:spcBef>
                <a:spcPts val="600"/>
              </a:spcBef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非连通无向图的连通分量示意图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3876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buClr>
                <a:srgbClr val="005825"/>
              </a:buClr>
              <a:buSzPct val="50000"/>
              <a:buFont typeface="Wingdings" charset="2"/>
              <a:buChar char="n"/>
            </a:pPr>
            <a:r>
              <a:rPr lang="zh-CN" altLang="en-US" sz="2000" dirty="0">
                <a:latin typeface="Times New Roman" charset="0"/>
              </a:rPr>
              <a:t>对于有向图</a:t>
            </a:r>
            <a:r>
              <a:rPr lang="en-US" altLang="zh-CN" sz="2000" dirty="0">
                <a:latin typeface="Times New Roman" charset="0"/>
              </a:rPr>
              <a:t>G = &lt;V</a:t>
            </a:r>
            <a:r>
              <a:rPr lang="zh-CN" altLang="en-US" sz="2000" dirty="0">
                <a:latin typeface="Times New Roman" charset="0"/>
              </a:rPr>
              <a:t>，</a:t>
            </a:r>
            <a:r>
              <a:rPr lang="en-US" altLang="zh-CN" sz="2000" dirty="0">
                <a:latin typeface="Times New Roman" charset="0"/>
              </a:rPr>
              <a:t>E&gt;</a:t>
            </a:r>
            <a:r>
              <a:rPr lang="zh-CN" altLang="en-US" sz="2000" dirty="0">
                <a:latin typeface="Times New Roman" charset="0"/>
              </a:rPr>
              <a:t>，若</a:t>
            </a:r>
            <a:r>
              <a:rPr lang="en-US" altLang="zh-CN" sz="2000" dirty="0">
                <a:latin typeface="Times New Roman" charset="0"/>
              </a:rPr>
              <a:t>G</a:t>
            </a:r>
            <a:r>
              <a:rPr lang="zh-CN" altLang="en-US" sz="2000" dirty="0">
                <a:latin typeface="Times New Roman" charset="0"/>
              </a:rPr>
              <a:t>中任意两个顶点</a:t>
            </a:r>
            <a:r>
              <a:rPr lang="en-US" altLang="zh-CN" sz="2000" dirty="0">
                <a:latin typeface="Times New Roman" charset="0"/>
              </a:rPr>
              <a:t>v</a:t>
            </a:r>
            <a:r>
              <a:rPr lang="en-US" altLang="zh-CN" sz="2000" baseline="-25000" dirty="0">
                <a:latin typeface="Times New Roman" charset="0"/>
              </a:rPr>
              <a:t>i</a:t>
            </a:r>
            <a:r>
              <a:rPr lang="zh-CN" altLang="en-US" sz="2000" dirty="0">
                <a:latin typeface="Times New Roman" charset="0"/>
              </a:rPr>
              <a:t>和</a:t>
            </a:r>
            <a:r>
              <a:rPr lang="en-US" altLang="zh-CN" sz="2000" dirty="0" err="1">
                <a:latin typeface="Times New Roman" charset="0"/>
              </a:rPr>
              <a:t>v</a:t>
            </a:r>
            <a:r>
              <a:rPr lang="en-US" altLang="zh-CN" sz="2000" baseline="-25000" dirty="0" err="1">
                <a:latin typeface="Times New Roman" charset="0"/>
              </a:rPr>
              <a:t>j</a:t>
            </a:r>
            <a:r>
              <a:rPr lang="en-US" altLang="zh-CN" sz="2000" dirty="0">
                <a:latin typeface="Times New Roman" charset="0"/>
              </a:rPr>
              <a:t>(</a:t>
            </a:r>
            <a:r>
              <a:rPr lang="en-US" altLang="zh-CN" sz="2000" dirty="0" err="1">
                <a:latin typeface="Times New Roman" charset="0"/>
              </a:rPr>
              <a:t>v</a:t>
            </a:r>
            <a:r>
              <a:rPr lang="en-US" altLang="zh-CN" sz="2000" baseline="-25000" dirty="0" err="1">
                <a:latin typeface="Times New Roman" charset="0"/>
              </a:rPr>
              <a:t>i</a:t>
            </a:r>
            <a:r>
              <a:rPr lang="en-US" altLang="zh-CN" sz="2000" dirty="0" err="1">
                <a:latin typeface="Times New Roman" charset="0"/>
              </a:rPr>
              <a:t>≠v</a:t>
            </a:r>
            <a:r>
              <a:rPr lang="en-US" altLang="zh-CN" sz="2000" baseline="-25000" dirty="0" err="1">
                <a:latin typeface="Times New Roman" charset="0"/>
              </a:rPr>
              <a:t>j</a:t>
            </a:r>
            <a:r>
              <a:rPr lang="en-US" altLang="zh-CN" sz="2000" dirty="0">
                <a:latin typeface="Times New Roman" charset="0"/>
              </a:rPr>
              <a:t>)</a:t>
            </a:r>
            <a:r>
              <a:rPr lang="zh-CN" altLang="en-US" sz="2000" dirty="0">
                <a:latin typeface="Times New Roman" charset="0"/>
              </a:rPr>
              <a:t>，都有一条从</a:t>
            </a:r>
            <a:r>
              <a:rPr lang="en-US" altLang="zh-CN" sz="2000" dirty="0">
                <a:latin typeface="Times New Roman" charset="0"/>
              </a:rPr>
              <a:t>v</a:t>
            </a:r>
            <a:r>
              <a:rPr lang="en-US" altLang="zh-CN" sz="2000" baseline="-25000" dirty="0">
                <a:latin typeface="Times New Roman" charset="0"/>
              </a:rPr>
              <a:t>i</a:t>
            </a:r>
            <a:r>
              <a:rPr lang="zh-CN" altLang="en-US" sz="2000" dirty="0">
                <a:latin typeface="Times New Roman" charset="0"/>
              </a:rPr>
              <a:t>到</a:t>
            </a:r>
            <a:r>
              <a:rPr lang="en-US" altLang="zh-CN" sz="2000" dirty="0" err="1">
                <a:latin typeface="Times New Roman" charset="0"/>
              </a:rPr>
              <a:t>v</a:t>
            </a:r>
            <a:r>
              <a:rPr lang="en-US" altLang="zh-CN" sz="2000" baseline="-25000" dirty="0" err="1">
                <a:latin typeface="Times New Roman" charset="0"/>
              </a:rPr>
              <a:t>j</a:t>
            </a:r>
            <a:r>
              <a:rPr lang="zh-CN" altLang="en-US" sz="2000" dirty="0">
                <a:latin typeface="Times New Roman" charset="0"/>
              </a:rPr>
              <a:t>的有向路径，同时还有一条从</a:t>
            </a:r>
            <a:r>
              <a:rPr lang="en-US" altLang="zh-CN" sz="2000" dirty="0" err="1">
                <a:latin typeface="Times New Roman" charset="0"/>
              </a:rPr>
              <a:t>v</a:t>
            </a:r>
            <a:r>
              <a:rPr lang="en-US" altLang="zh-CN" sz="2000" baseline="-25000" dirty="0" err="1">
                <a:latin typeface="Times New Roman" charset="0"/>
              </a:rPr>
              <a:t>j</a:t>
            </a:r>
            <a:r>
              <a:rPr lang="zh-CN" altLang="en-US" sz="2000" dirty="0">
                <a:latin typeface="Times New Roman" charset="0"/>
              </a:rPr>
              <a:t>到</a:t>
            </a:r>
            <a:r>
              <a:rPr lang="en-US" altLang="zh-CN" sz="2000" dirty="0">
                <a:latin typeface="Times New Roman" charset="0"/>
              </a:rPr>
              <a:t>v</a:t>
            </a:r>
            <a:r>
              <a:rPr lang="en-US" altLang="zh-CN" sz="2000" baseline="-25000" dirty="0">
                <a:latin typeface="Times New Roman" charset="0"/>
              </a:rPr>
              <a:t>i</a:t>
            </a:r>
            <a:r>
              <a:rPr lang="zh-CN" altLang="en-US" sz="2000" dirty="0">
                <a:latin typeface="Times New Roman" charset="0"/>
              </a:rPr>
              <a:t>的有向路径，则称有向图</a:t>
            </a:r>
            <a:r>
              <a:rPr lang="en-US" altLang="zh-CN" sz="2000" dirty="0">
                <a:latin typeface="Times New Roman" charset="0"/>
              </a:rPr>
              <a:t>G</a:t>
            </a:r>
            <a:r>
              <a:rPr lang="zh-CN" altLang="en-US" sz="2000" dirty="0">
                <a:latin typeface="Times New Roman" charset="0"/>
              </a:rPr>
              <a:t>是强连通图。</a:t>
            </a:r>
            <a:endParaRPr lang="en-US" altLang="zh-CN" sz="2000" dirty="0">
              <a:latin typeface="Times New Roman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5825"/>
              </a:buClr>
              <a:buSzPct val="50000"/>
              <a:buFont typeface="Wingdings" charset="2"/>
              <a:buChar char="n"/>
            </a:pPr>
            <a:r>
              <a:rPr lang="zh-CN" altLang="en-US" sz="2000" dirty="0">
                <a:latin typeface="Times New Roman" charset="0"/>
              </a:rPr>
              <a:t>有向图强连通的极大子图称为该有向图的</a:t>
            </a:r>
            <a:r>
              <a:rPr lang="zh-CN" altLang="en-US" sz="2000" b="1" dirty="0">
                <a:solidFill>
                  <a:srgbClr val="005825"/>
                </a:solidFill>
                <a:latin typeface="Times New Roman" charset="0"/>
              </a:rPr>
              <a:t>强连通分支</a:t>
            </a:r>
            <a:r>
              <a:rPr lang="zh-CN" altLang="en-US" sz="2000" dirty="0">
                <a:latin typeface="Times New Roman" charset="0"/>
              </a:rPr>
              <a:t>或者</a:t>
            </a:r>
            <a:r>
              <a:rPr lang="zh-CN" altLang="en-US" sz="2000" b="1" dirty="0">
                <a:solidFill>
                  <a:srgbClr val="005825"/>
                </a:solidFill>
                <a:latin typeface="Times New Roman" charset="0"/>
              </a:rPr>
              <a:t>强连通分量</a:t>
            </a:r>
            <a:r>
              <a:rPr lang="zh-CN" altLang="en-US" sz="2000" dirty="0">
                <a:latin typeface="Times New Roman" charset="0"/>
              </a:rPr>
              <a:t>。 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5825"/>
              </a:buClr>
              <a:buSzPct val="50000"/>
              <a:buFont typeface="Wingdings" charset="2"/>
              <a:buChar char="n"/>
            </a:pP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375694" y="5547965"/>
            <a:ext cx="4392612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/>
          <a:lstStyle/>
          <a:p>
            <a:pPr algn="ctr"/>
            <a:r>
              <a:rPr lang="zh-CN" altLang="en-US" b="1">
                <a:latin typeface="Times New Roman" charset="0"/>
              </a:rPr>
              <a:t>有</a:t>
            </a:r>
            <a:r>
              <a:rPr lang="zh-CN" altLang="en-US" b="1" dirty="0">
                <a:latin typeface="Times New Roman" charset="0"/>
              </a:rPr>
              <a:t>向图</a:t>
            </a:r>
            <a:r>
              <a:rPr lang="en-US" altLang="zh-CN" b="1" dirty="0">
                <a:latin typeface="Times New Roman" charset="0"/>
              </a:rPr>
              <a:t>G</a:t>
            </a:r>
            <a:r>
              <a:rPr lang="en-US" altLang="zh-CN" b="1" baseline="-25000" dirty="0">
                <a:latin typeface="Times New Roman" charset="0"/>
              </a:rPr>
              <a:t>2</a:t>
            </a:r>
            <a:r>
              <a:rPr lang="zh-CN" altLang="en-US" b="1" dirty="0">
                <a:latin typeface="Times New Roman" charset="0"/>
              </a:rPr>
              <a:t>的两个强连通分量</a:t>
            </a:r>
          </a:p>
          <a:p>
            <a:endParaRPr lang="zh-CN" altLang="en-US" sz="3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980" y="3429000"/>
            <a:ext cx="2125120" cy="18030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502056"/>
            <a:ext cx="2984500" cy="1729998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3716215" y="4103077"/>
            <a:ext cx="433754" cy="375138"/>
          </a:xfrm>
          <a:prstGeom prst="rightArrow">
            <a:avLst/>
          </a:prstGeom>
          <a:noFill/>
          <a:ln w="25400">
            <a:solidFill>
              <a:srgbClr val="005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9497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dirty="0">
                <a:latin typeface="Times New Roman" charset="0"/>
              </a:rPr>
              <a:t>一个连通图的生成树是含有该连通图全部顶点的一个</a:t>
            </a:r>
            <a:r>
              <a:rPr lang="zh-CN" altLang="en-US" sz="1800" b="1" dirty="0">
                <a:solidFill>
                  <a:srgbClr val="005825"/>
                </a:solidFill>
                <a:latin typeface="Times New Roman" charset="0"/>
              </a:rPr>
              <a:t>极小连通子图</a:t>
            </a:r>
            <a:r>
              <a:rPr lang="zh-CN" altLang="en-US" sz="1800" dirty="0">
                <a:latin typeface="Times New Roman" charset="0"/>
              </a:rPr>
              <a:t>。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dirty="0">
                <a:latin typeface="Times New Roman" charset="0"/>
              </a:rPr>
              <a:t>若连通图</a:t>
            </a:r>
            <a:r>
              <a:rPr lang="en-US" altLang="zh-CN" sz="1800" dirty="0">
                <a:latin typeface="Times New Roman" charset="0"/>
              </a:rPr>
              <a:t>G</a:t>
            </a:r>
            <a:r>
              <a:rPr lang="zh-CN" altLang="en-US" sz="1800" dirty="0">
                <a:latin typeface="Times New Roman" charset="0"/>
              </a:rPr>
              <a:t>的顶点个数为</a:t>
            </a:r>
            <a:r>
              <a:rPr lang="en-US" altLang="zh-CN" sz="1800" dirty="0">
                <a:latin typeface="Times New Roman" charset="0"/>
              </a:rPr>
              <a:t>n</a:t>
            </a:r>
            <a:r>
              <a:rPr lang="zh-CN" altLang="en-US" sz="1800" dirty="0">
                <a:latin typeface="Times New Roman" charset="0"/>
              </a:rPr>
              <a:t>，则</a:t>
            </a:r>
            <a:r>
              <a:rPr lang="en-US" altLang="zh-CN" sz="1800" dirty="0">
                <a:latin typeface="Times New Roman" charset="0"/>
              </a:rPr>
              <a:t>G</a:t>
            </a:r>
            <a:r>
              <a:rPr lang="zh-CN" altLang="en-US" sz="1800" dirty="0">
                <a:latin typeface="Times New Roman" charset="0"/>
              </a:rPr>
              <a:t>的</a:t>
            </a:r>
            <a:r>
              <a:rPr lang="zh-CN" altLang="en-US" sz="1800" dirty="0">
                <a:solidFill>
                  <a:srgbClr val="FF0000"/>
                </a:solidFill>
                <a:latin typeface="Times New Roman" charset="0"/>
              </a:rPr>
              <a:t>生成树</a:t>
            </a:r>
            <a:r>
              <a:rPr lang="zh-CN" altLang="en-US" sz="1800" dirty="0">
                <a:latin typeface="Times New Roman" charset="0"/>
              </a:rPr>
              <a:t>的边数为</a:t>
            </a:r>
            <a:r>
              <a:rPr lang="en-US" altLang="zh-CN" sz="1800" dirty="0">
                <a:latin typeface="Times New Roman" charset="0"/>
              </a:rPr>
              <a:t>n-1</a:t>
            </a:r>
            <a:r>
              <a:rPr lang="zh-CN" altLang="en-US" sz="1800" dirty="0">
                <a:latin typeface="Times New Roman" charset="0"/>
              </a:rPr>
              <a:t>。</a:t>
            </a:r>
            <a:r>
              <a:rPr lang="zh-CN" altLang="en-US" sz="1800" dirty="0">
                <a:solidFill>
                  <a:srgbClr val="FF0000"/>
                </a:solidFill>
                <a:latin typeface="Times New Roman" charset="0"/>
              </a:rPr>
              <a:t>但是有</a:t>
            </a:r>
            <a:r>
              <a:rPr lang="en-US" altLang="zh-CN" sz="1800" dirty="0">
                <a:solidFill>
                  <a:srgbClr val="FF0000"/>
                </a:solidFill>
                <a:latin typeface="Times New Roman" charset="0"/>
              </a:rPr>
              <a:t>n-1</a:t>
            </a:r>
            <a:r>
              <a:rPr lang="zh-CN" altLang="en-US" sz="1800" dirty="0">
                <a:solidFill>
                  <a:srgbClr val="FF0000"/>
                </a:solidFill>
                <a:latin typeface="Times New Roman" charset="0"/>
              </a:rPr>
              <a:t>条边的图不一定是生成树</a:t>
            </a:r>
            <a:r>
              <a:rPr lang="zh-CN" altLang="en-US" sz="1800" dirty="0">
                <a:latin typeface="Times New Roman" charset="0"/>
              </a:rPr>
              <a:t>。</a:t>
            </a:r>
            <a:endParaRPr lang="en-US" altLang="zh-CN" sz="1800" dirty="0">
              <a:latin typeface="Times New Roman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dirty="0">
                <a:latin typeface="Times New Roman" charset="0"/>
              </a:rPr>
              <a:t>如果无向图</a:t>
            </a:r>
            <a:r>
              <a:rPr lang="en-US" altLang="zh-CN" sz="1800" dirty="0">
                <a:latin typeface="Times New Roman" charset="0"/>
              </a:rPr>
              <a:t>G</a:t>
            </a:r>
            <a:r>
              <a:rPr lang="zh-CN" altLang="en-US" sz="1800" dirty="0">
                <a:latin typeface="Times New Roman" charset="0"/>
              </a:rPr>
              <a:t>的一个生成树 </a:t>
            </a:r>
            <a:r>
              <a:rPr lang="en-US" altLang="zh-CN" sz="1800" dirty="0">
                <a:latin typeface="Times New Roman" charset="0"/>
              </a:rPr>
              <a:t>G′</a:t>
            </a:r>
            <a:r>
              <a:rPr lang="zh-CN" altLang="en-US" sz="1800" dirty="0">
                <a:latin typeface="Times New Roman" charset="0"/>
              </a:rPr>
              <a:t>上添加一条边，则</a:t>
            </a:r>
            <a:r>
              <a:rPr lang="en-US" altLang="zh-CN" sz="1800" dirty="0">
                <a:latin typeface="Times New Roman" charset="0"/>
              </a:rPr>
              <a:t>G′</a:t>
            </a:r>
            <a:r>
              <a:rPr lang="zh-CN" altLang="en-US" sz="1800" dirty="0">
                <a:latin typeface="Times New Roman" charset="0"/>
              </a:rPr>
              <a:t>中一定有环，因为依附于这条边的两个顶点有另一条路径。</a:t>
            </a:r>
            <a:endParaRPr lang="en-US" altLang="zh-CN" sz="1800" dirty="0">
              <a:latin typeface="Times New Roman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dirty="0">
                <a:latin typeface="Times New Roman" charset="0"/>
              </a:rPr>
              <a:t>相反，如果</a:t>
            </a:r>
            <a:r>
              <a:rPr lang="en-US" altLang="zh-CN" sz="1800" dirty="0">
                <a:latin typeface="Times New Roman" charset="0"/>
              </a:rPr>
              <a:t>G′</a:t>
            </a:r>
            <a:r>
              <a:rPr lang="zh-CN" altLang="en-US" sz="1800" dirty="0">
                <a:latin typeface="Times New Roman" charset="0"/>
              </a:rPr>
              <a:t>的边数小于</a:t>
            </a:r>
            <a:r>
              <a:rPr lang="en-US" altLang="zh-CN" sz="1800" dirty="0">
                <a:latin typeface="Times New Roman" charset="0"/>
              </a:rPr>
              <a:t>n-1</a:t>
            </a:r>
            <a:r>
              <a:rPr lang="zh-CN" altLang="en-US" sz="1800" dirty="0">
                <a:latin typeface="Times New Roman" charset="0"/>
              </a:rPr>
              <a:t>，则</a:t>
            </a:r>
            <a:r>
              <a:rPr lang="en-US" altLang="zh-CN" sz="1800" dirty="0">
                <a:latin typeface="Times New Roman" charset="0"/>
              </a:rPr>
              <a:t>G′</a:t>
            </a:r>
            <a:r>
              <a:rPr lang="zh-CN" altLang="en-US" sz="1800" dirty="0">
                <a:latin typeface="Times New Roman" charset="0"/>
              </a:rPr>
              <a:t>一定不连通。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5627169"/>
              </p:ext>
            </p:extLst>
          </p:nvPr>
        </p:nvGraphicFramePr>
        <p:xfrm>
          <a:off x="4149046" y="3719387"/>
          <a:ext cx="4922201" cy="223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958920" imgH="1805760" progId="">
                  <p:embed/>
                </p:oleObj>
              </mc:Choice>
              <mc:Fallback>
                <p:oleObj r:id="rId2" imgW="3958920" imgH="180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9046" y="3719387"/>
                        <a:ext cx="4922201" cy="2233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384868"/>
              </p:ext>
            </p:extLst>
          </p:nvPr>
        </p:nvGraphicFramePr>
        <p:xfrm>
          <a:off x="533400" y="3533653"/>
          <a:ext cx="3885212" cy="246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068640" imgH="1805760" progId="">
                  <p:embed/>
                </p:oleObj>
              </mc:Choice>
              <mc:Fallback>
                <p:oleObj r:id="rId4" imgW="3068640" imgH="180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533653"/>
                        <a:ext cx="3885212" cy="246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465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976838"/>
            <a:ext cx="8544360" cy="5063602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ts val="1200"/>
              </a:spcBef>
            </a:pPr>
            <a:r>
              <a:rPr lang="zh-CN" altLang="en-US" sz="1800" b="1" dirty="0">
                <a:solidFill>
                  <a:srgbClr val="005825"/>
                </a:solidFill>
              </a:rPr>
              <a:t>自由树</a:t>
            </a:r>
            <a:r>
              <a:rPr lang="en-US" altLang="zh-CN" sz="1800" b="1" dirty="0">
                <a:solidFill>
                  <a:srgbClr val="005825"/>
                </a:solidFill>
              </a:rPr>
              <a:t>(free tree)</a:t>
            </a:r>
            <a:r>
              <a:rPr lang="zh-CN" altLang="en-US" sz="1800" dirty="0"/>
              <a:t>是</a:t>
            </a:r>
            <a:r>
              <a:rPr lang="zh-CN" altLang="en-US" sz="1800" dirty="0">
                <a:solidFill>
                  <a:srgbClr val="FF0000"/>
                </a:solidFill>
              </a:rPr>
              <a:t>不带简单回路</a:t>
            </a:r>
            <a:r>
              <a:rPr lang="zh-CN" altLang="en-US" sz="1800" dirty="0"/>
              <a:t>的</a:t>
            </a:r>
            <a:r>
              <a:rPr lang="zh-CN" altLang="en-US" sz="1800" dirty="0">
                <a:solidFill>
                  <a:srgbClr val="0000FF"/>
                </a:solidFill>
              </a:rPr>
              <a:t>无向</a:t>
            </a:r>
            <a:r>
              <a:rPr lang="zh-CN" altLang="en-US" sz="1800" dirty="0"/>
              <a:t>图，它是连通的，并且具有</a:t>
            </a:r>
            <a:r>
              <a:rPr lang="en-US" altLang="zh-CN" sz="1800" dirty="0"/>
              <a:t>n - 1</a:t>
            </a:r>
            <a:r>
              <a:rPr lang="zh-CN" altLang="en-US" sz="1800" dirty="0"/>
              <a:t>条边。</a:t>
            </a:r>
            <a:endParaRPr lang="en-US" altLang="zh-CN" sz="1800" dirty="0"/>
          </a:p>
          <a:p>
            <a:pPr>
              <a:lnSpc>
                <a:spcPct val="125000"/>
              </a:lnSpc>
              <a:spcBef>
                <a:spcPts val="1200"/>
              </a:spcBef>
            </a:pPr>
            <a:r>
              <a:rPr lang="zh-CN" altLang="en-US" sz="1800" b="1" dirty="0">
                <a:solidFill>
                  <a:srgbClr val="005825"/>
                </a:solidFill>
              </a:rPr>
              <a:t>网络</a:t>
            </a:r>
            <a:r>
              <a:rPr lang="en-US" altLang="zh-CN" sz="1800" b="1" dirty="0">
                <a:solidFill>
                  <a:srgbClr val="005825"/>
                </a:solidFill>
              </a:rPr>
              <a:t>(network)</a:t>
            </a:r>
            <a:r>
              <a:rPr lang="zh-CN" altLang="en-US" sz="1800" dirty="0"/>
              <a:t>是</a:t>
            </a:r>
            <a:r>
              <a:rPr lang="zh-CN" altLang="en-US" sz="1800" dirty="0">
                <a:solidFill>
                  <a:srgbClr val="0000FF"/>
                </a:solidFill>
              </a:rPr>
              <a:t>带权的连通图</a:t>
            </a:r>
            <a:r>
              <a:rPr lang="zh-CN" altLang="en-US" sz="1800" dirty="0"/>
              <a:t>，图</a:t>
            </a:r>
            <a:r>
              <a:rPr lang="en-US" altLang="zh-CN" sz="1800" dirty="0"/>
              <a:t>7.8</a:t>
            </a:r>
            <a:r>
              <a:rPr lang="zh-CN" altLang="en-US" sz="1800" dirty="0"/>
              <a:t>中的</a:t>
            </a:r>
            <a:r>
              <a:rPr lang="en-US" altLang="zh-CN" sz="1800" dirty="0"/>
              <a:t>G4</a:t>
            </a:r>
            <a:r>
              <a:rPr lang="zh-CN" altLang="en-US" sz="1800" dirty="0"/>
              <a:t>是一个网络。</a:t>
            </a:r>
          </a:p>
          <a:p>
            <a:pPr>
              <a:lnSpc>
                <a:spcPct val="125000"/>
              </a:lnSpc>
              <a:spcBef>
                <a:spcPts val="1200"/>
              </a:spcBef>
            </a:pPr>
            <a:r>
              <a:rPr lang="zh-CN" altLang="en-US" sz="1800" dirty="0"/>
              <a:t>如果一个</a:t>
            </a:r>
            <a:r>
              <a:rPr lang="zh-CN" altLang="en-US" sz="1800" dirty="0">
                <a:solidFill>
                  <a:srgbClr val="005825"/>
                </a:solidFill>
              </a:rPr>
              <a:t>有向图</a:t>
            </a:r>
            <a:r>
              <a:rPr lang="zh-CN" altLang="en-US" sz="1800" dirty="0"/>
              <a:t>只有一个顶点的入度为</a:t>
            </a:r>
            <a:r>
              <a:rPr lang="en-US" altLang="zh-CN" sz="1800" dirty="0"/>
              <a:t>0</a:t>
            </a:r>
            <a:r>
              <a:rPr lang="zh-CN" altLang="en-US" sz="1800" dirty="0"/>
              <a:t>，其余顶点的入度均为</a:t>
            </a:r>
            <a:r>
              <a:rPr lang="en-US" altLang="zh-CN" sz="1800" dirty="0"/>
              <a:t>1</a:t>
            </a:r>
            <a:r>
              <a:rPr lang="zh-CN" altLang="en-US" sz="1800" dirty="0"/>
              <a:t>，则称为有向树。</a:t>
            </a:r>
            <a:endParaRPr lang="en-US" altLang="zh-CN" sz="1800" dirty="0"/>
          </a:p>
          <a:p>
            <a:pPr>
              <a:lnSpc>
                <a:spcPct val="125000"/>
              </a:lnSpc>
              <a:spcBef>
                <a:spcPts val="1200"/>
              </a:spcBef>
            </a:pPr>
            <a:r>
              <a:rPr lang="zh-CN" altLang="en-US" sz="1800" dirty="0"/>
              <a:t>一个有向图的</a:t>
            </a:r>
            <a:r>
              <a:rPr lang="zh-CN" altLang="en-US" sz="1800" dirty="0">
                <a:solidFill>
                  <a:srgbClr val="005825"/>
                </a:solidFill>
              </a:rPr>
              <a:t>生成森林</a:t>
            </a:r>
            <a:r>
              <a:rPr lang="zh-CN" altLang="en-US" sz="1800" dirty="0"/>
              <a:t>由若干棵有向树组成，这些树的并集包含了原图所有顶点，各有向树的弧不相交。图</a:t>
            </a:r>
            <a:r>
              <a:rPr lang="en-US" altLang="zh-CN" sz="1800" dirty="0"/>
              <a:t>7.9</a:t>
            </a:r>
            <a:r>
              <a:rPr lang="zh-CN" altLang="en-US" sz="1800" dirty="0"/>
              <a:t>就是有向图生成森林的示例。</a:t>
            </a:r>
          </a:p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392238" y="3500438"/>
          <a:ext cx="1524000" cy="208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569981" imgH="2298018" progId="Visio.Drawing.11">
                  <p:embed/>
                </p:oleObj>
              </mc:Choice>
              <mc:Fallback>
                <p:oleObj r:id="rId2" imgW="1569981" imgH="229801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238" y="3500438"/>
                        <a:ext cx="1524000" cy="2087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3751263" y="3716338"/>
          <a:ext cx="4852987" cy="187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527450" imgH="1374648" progId="Visio.Drawing.11">
                  <p:embed/>
                </p:oleObj>
              </mc:Choice>
              <mc:Fallback>
                <p:oleObj r:id="rId4" imgW="3527450" imgH="137464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1263" y="3716338"/>
                        <a:ext cx="4852987" cy="187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403350" y="5661025"/>
            <a:ext cx="6408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/>
              <a:t>图</a:t>
            </a:r>
            <a:r>
              <a:rPr lang="en-US" altLang="zh-CN" b="1" dirty="0"/>
              <a:t>7.8 </a:t>
            </a:r>
            <a:r>
              <a:rPr lang="zh-CN" altLang="en-US" b="1" dirty="0"/>
              <a:t>网络实例</a:t>
            </a:r>
            <a:r>
              <a:rPr lang="en-US" altLang="zh-CN" b="1" dirty="0"/>
              <a:t>G4                 </a:t>
            </a:r>
            <a:r>
              <a:rPr lang="zh-CN" altLang="en-US" b="1" dirty="0"/>
              <a:t>     </a:t>
            </a:r>
            <a:r>
              <a:rPr lang="en-US" altLang="zh-CN" b="1" dirty="0"/>
              <a:t>   </a:t>
            </a:r>
            <a:r>
              <a:rPr lang="zh-CN" altLang="en-US" b="1" dirty="0"/>
              <a:t>图</a:t>
            </a:r>
            <a:r>
              <a:rPr lang="en-US" altLang="zh-CN" b="1" dirty="0"/>
              <a:t>7.9 </a:t>
            </a:r>
            <a:r>
              <a:rPr lang="zh-CN" altLang="en-US" b="1" dirty="0"/>
              <a:t>有向图及其生成森林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8212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图的抽象数据类型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96111" y="1003785"/>
            <a:ext cx="8019239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class Graph {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	public: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	    Graph ( );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	    void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InsertVertex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( Type &amp; vertex );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插入一个顶点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	    void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InsertEdge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( int v1,  int v2,  int weight );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插入一条边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	    void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RemoveVertex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( int v );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		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删除一个顶点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	    void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RemoveEdge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( int v1,  int v2 );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删除一条边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	    int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IsEmpty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( );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 				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判断图是否为空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	    Type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GetWeight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( int v1,  int v2 );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获取边的权重值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	    int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GetFirstNeighbor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( int v );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		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获取第一个邻接顶点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	    int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GetNextNeighbor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( int v1,  int v2 );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	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获取下一个邻接顶点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	}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4655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22103-813C-C829-8E55-729A3513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图的存储结构及实现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EB1929-914B-44B9-1B93-FDF572891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976838"/>
            <a:ext cx="8394605" cy="50636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800" dirty="0"/>
              <a:t>前面在讨论树和线性表的存储结构时，用到的存储方式有连续存储和离散存储两类，具体是用顺序表和链表实现的。对于图的存储应该采用什么样的方案，可以先从已有的存储方法中去试一试是否合适。</a:t>
            </a:r>
            <a:endParaRPr lang="en-US" altLang="zh-CN" sz="1800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dirty="0">
                <a:solidFill>
                  <a:srgbClr val="0000FF"/>
                </a:solidFill>
              </a:rPr>
              <a:t>图是否也可以采用顺序存储结构</a:t>
            </a:r>
            <a:r>
              <a:rPr lang="en-US" altLang="zh-CN" sz="1800" dirty="0">
                <a:solidFill>
                  <a:srgbClr val="0000FF"/>
                </a:solidFill>
              </a:rPr>
              <a:t>?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/>
              <a:t>图结构中的结点间没有确定的关系（无根，无开始结点、终端结点），任意两点之间都可能存在联系，因此无法像树结构那样，用顺序结构既存放结点数据，同时又存放结点间的关系。</a:t>
            </a:r>
            <a:endParaRPr lang="en-US" altLang="zh-CN" sz="16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/>
              <a:t>但如果把顶点和边的信息</a:t>
            </a:r>
            <a:r>
              <a:rPr lang="zh-CN" altLang="en-US" sz="1600" dirty="0">
                <a:solidFill>
                  <a:srgbClr val="FF0000"/>
                </a:solidFill>
              </a:rPr>
              <a:t>分开存放</a:t>
            </a:r>
            <a:r>
              <a:rPr lang="zh-CN" altLang="en-US" sz="1600" dirty="0"/>
              <a:t>在顺序结构中，则应该是可以的。</a:t>
            </a:r>
            <a:endParaRPr lang="en-US" altLang="zh-CN" sz="1600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800" dirty="0">
                <a:solidFill>
                  <a:srgbClr val="0000FF"/>
                </a:solidFill>
              </a:rPr>
              <a:t>如何存储图</a:t>
            </a:r>
            <a:r>
              <a:rPr lang="en-US" altLang="zh-CN" sz="1800" dirty="0">
                <a:solidFill>
                  <a:srgbClr val="0000FF"/>
                </a:solidFill>
              </a:rPr>
              <a:t>?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/>
              <a:t>根据“存数据存联系”的存储原则，由图的定义，图是由顶点和边组成的，因此在存储中，</a:t>
            </a:r>
            <a:r>
              <a:rPr lang="zh-CN" altLang="en-US" sz="1600" dirty="0">
                <a:solidFill>
                  <a:srgbClr val="FF0000"/>
                </a:solidFill>
              </a:rPr>
              <a:t>除了要存储结点的信息，还要存储边的信息。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/>
              <a:t>由于图结构的任意性特征，因此相应的存储表示方法很多，只要符合存储原则的方法都是可以的。常用的图的存储结构有 </a:t>
            </a:r>
            <a:r>
              <a:rPr lang="zh-CN" altLang="en-US" sz="1600" b="1" dirty="0">
                <a:solidFill>
                  <a:srgbClr val="005825"/>
                </a:solidFill>
              </a:rPr>
              <a:t>邻接矩阵</a:t>
            </a:r>
            <a:r>
              <a:rPr lang="zh-CN" altLang="en-US" sz="1600" dirty="0"/>
              <a:t>、</a:t>
            </a:r>
            <a:r>
              <a:rPr lang="zh-CN" altLang="en-US" sz="1600" b="1" dirty="0">
                <a:solidFill>
                  <a:srgbClr val="005825"/>
                </a:solidFill>
              </a:rPr>
              <a:t>邻接表</a:t>
            </a:r>
            <a:r>
              <a:rPr lang="zh-CN" altLang="en-US" sz="1600" dirty="0"/>
              <a:t>、</a:t>
            </a:r>
            <a:r>
              <a:rPr lang="zh-CN" altLang="en-US" sz="1600" b="1" dirty="0">
                <a:solidFill>
                  <a:srgbClr val="005825"/>
                </a:solidFill>
              </a:rPr>
              <a:t>十字链表 </a:t>
            </a:r>
            <a:r>
              <a:rPr lang="zh-CN" altLang="en-US" sz="1600" dirty="0"/>
              <a:t>和 </a:t>
            </a:r>
            <a:r>
              <a:rPr lang="zh-CN" altLang="en-US" sz="1600" b="1" dirty="0">
                <a:solidFill>
                  <a:srgbClr val="005825"/>
                </a:solidFill>
              </a:rPr>
              <a:t>邻接多重表</a:t>
            </a:r>
            <a:r>
              <a:rPr lang="zh-CN" altLang="en-US" sz="1600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C61FEE-63C0-7B29-85DD-3DF347642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B4F168-3860-6D5A-94CC-465C8B1DC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026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图的存储表示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1661" y="926123"/>
            <a:ext cx="8465815" cy="5169757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邻接矩阵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(Adjacency Matrix)</a:t>
            </a:r>
          </a:p>
          <a:p>
            <a:pPr marL="342900" lvl="0" indent="-3429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7C80"/>
              </a:buClr>
              <a:buSzPct val="50000"/>
              <a:buFont typeface="Wingdings" pitchFamily="2" charset="2"/>
              <a:buChar char="n"/>
            </a:pPr>
            <a:r>
              <a:rPr kumimoji="1" lang="zh-CN" altLang="en-US" kern="0" dirty="0">
                <a:latin typeface="Times New Roman" pitchFamily="18" charset="0"/>
                <a:cs typeface="Times New Roman" pitchFamily="18" charset="0"/>
              </a:rPr>
              <a:t>在图的邻接矩阵表示中，有一个</a:t>
            </a:r>
            <a:r>
              <a:rPr kumimoji="1" lang="zh-CN" altLang="en-US" kern="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记录各个顶点信息</a:t>
            </a:r>
            <a:r>
              <a:rPr kumimoji="1" lang="zh-CN" altLang="en-US" kern="0" dirty="0">
                <a:latin typeface="Times New Roman" pitchFamily="18" charset="0"/>
                <a:cs typeface="Times New Roman" pitchFamily="18" charset="0"/>
              </a:rPr>
              <a:t>的</a:t>
            </a:r>
            <a:r>
              <a:rPr kumimoji="1" lang="zh-CN" altLang="en-US" kern="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顶点表</a:t>
            </a:r>
            <a:r>
              <a:rPr kumimoji="1" lang="zh-CN" altLang="en-US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1" lang="zh-CN" altLang="en-US" kern="0" dirty="0">
                <a:latin typeface="Times New Roman" pitchFamily="18" charset="0"/>
                <a:cs typeface="Times New Roman" pitchFamily="18" charset="0"/>
              </a:rPr>
              <a:t>还有一个</a:t>
            </a:r>
            <a:r>
              <a:rPr kumimoji="1" lang="zh-CN" altLang="en-US" kern="0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rPr>
              <a:t>表示各个顶点之间关系</a:t>
            </a:r>
            <a:r>
              <a:rPr kumimoji="1" lang="zh-CN" altLang="en-US" kern="0" dirty="0">
                <a:latin typeface="Times New Roman" pitchFamily="18" charset="0"/>
                <a:cs typeface="Times New Roman" pitchFamily="18" charset="0"/>
              </a:rPr>
              <a:t>的</a:t>
            </a:r>
            <a:r>
              <a:rPr kumimoji="1" lang="zh-CN" altLang="en-US" kern="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邻接矩阵</a:t>
            </a:r>
            <a:r>
              <a:rPr kumimoji="1" lang="zh-CN" altLang="en-US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 marL="342900" lvl="0" indent="-3429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FF7C80"/>
              </a:buClr>
              <a:buSzPct val="50000"/>
              <a:buFont typeface="Wingdings" pitchFamily="2" charset="2"/>
              <a:buChar char="n"/>
            </a:pPr>
            <a:r>
              <a:rPr kumimoji="1" lang="zh-CN" altLang="en-US" kern="0" dirty="0">
                <a:latin typeface="Times New Roman" pitchFamily="18" charset="0"/>
                <a:cs typeface="Times New Roman" pitchFamily="18" charset="0"/>
              </a:rPr>
              <a:t>设图 </a:t>
            </a:r>
            <a:r>
              <a:rPr kumimoji="1" lang="en-US" altLang="zh-CN" kern="0" dirty="0">
                <a:latin typeface="Times New Roman" pitchFamily="18" charset="0"/>
                <a:cs typeface="Times New Roman" pitchFamily="18" charset="0"/>
              </a:rPr>
              <a:t>A = (V, E)</a:t>
            </a:r>
            <a:r>
              <a:rPr kumimoji="1" lang="zh-CN" altLang="en-US" kern="0" dirty="0">
                <a:latin typeface="Times New Roman" pitchFamily="18" charset="0"/>
                <a:cs typeface="Times New Roman" pitchFamily="18" charset="0"/>
              </a:rPr>
              <a:t>是一个有 </a:t>
            </a:r>
            <a:r>
              <a:rPr kumimoji="1" lang="en-US" altLang="zh-CN" i="1" kern="0" dirty="0">
                <a:latin typeface="Times New Roman" pitchFamily="18" charset="0"/>
                <a:cs typeface="Times New Roman" pitchFamily="18" charset="0"/>
              </a:rPr>
              <a:t>n </a:t>
            </a:r>
            <a:r>
              <a:rPr kumimoji="1" lang="zh-CN" altLang="en-US" kern="0" dirty="0">
                <a:latin typeface="Times New Roman" pitchFamily="18" charset="0"/>
                <a:cs typeface="Times New Roman" pitchFamily="18" charset="0"/>
              </a:rPr>
              <a:t>个顶点的图</a:t>
            </a:r>
            <a:r>
              <a:rPr kumimoji="1" lang="en-US" altLang="zh-CN" kern="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kumimoji="1" lang="zh-CN" altLang="en-US" kern="0" dirty="0">
                <a:latin typeface="Times New Roman" pitchFamily="18" charset="0"/>
                <a:cs typeface="Times New Roman" pitchFamily="18" charset="0"/>
              </a:rPr>
              <a:t>图的邻接矩阵是一个二维数组 </a:t>
            </a:r>
            <a:r>
              <a:rPr kumimoji="1" lang="en-US" altLang="zh-CN" kern="0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1" lang="en-US" altLang="zh-CN" i="1" kern="0" dirty="0" err="1">
                <a:latin typeface="Times New Roman" pitchFamily="18" charset="0"/>
                <a:cs typeface="Times New Roman" pitchFamily="18" charset="0"/>
              </a:rPr>
              <a:t>.</a:t>
            </a:r>
            <a:r>
              <a:rPr kumimoji="1" lang="en-US" altLang="zh-CN" kern="0" dirty="0" err="1">
                <a:latin typeface="Times New Roman" pitchFamily="18" charset="0"/>
                <a:cs typeface="Times New Roman" pitchFamily="18" charset="0"/>
              </a:rPr>
              <a:t>edge</a:t>
            </a:r>
            <a:r>
              <a:rPr kumimoji="1" lang="en-US" altLang="zh-CN" kern="0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1" lang="en-US" altLang="zh-CN" i="1" kern="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1" lang="en-US" altLang="zh-CN" kern="0" dirty="0">
                <a:latin typeface="Times New Roman" pitchFamily="18" charset="0"/>
                <a:cs typeface="Times New Roman" pitchFamily="18" charset="0"/>
              </a:rPr>
              <a:t>][</a:t>
            </a:r>
            <a:r>
              <a:rPr kumimoji="1" lang="en-US" altLang="zh-CN" i="1" kern="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1" lang="en-US" altLang="zh-CN" kern="0" dirty="0">
                <a:latin typeface="Times New Roman" pitchFamily="18" charset="0"/>
                <a:cs typeface="Times New Roman" pitchFamily="18" charset="0"/>
              </a:rPr>
              <a:t>]</a:t>
            </a:r>
            <a:r>
              <a:rPr kumimoji="1" lang="zh-CN" altLang="en-US" kern="0" dirty="0">
                <a:latin typeface="Times New Roman" pitchFamily="18" charset="0"/>
                <a:cs typeface="Times New Roman" pitchFamily="18" charset="0"/>
              </a:rPr>
              <a:t>，定义：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643236"/>
              </p:ext>
            </p:extLst>
          </p:nvPr>
        </p:nvGraphicFramePr>
        <p:xfrm>
          <a:off x="1662113" y="4114800"/>
          <a:ext cx="5864225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90900" imgH="482600" progId="Equation.DSMT4">
                  <p:embed/>
                </p:oleObj>
              </mc:Choice>
              <mc:Fallback>
                <p:oleObj name="Equation" r:id="rId2" imgW="3390900" imgH="482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2113" y="4114800"/>
                        <a:ext cx="5864225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32000" y="5363591"/>
            <a:ext cx="828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accent2"/>
              </a:buClr>
            </a:pPr>
            <a:r>
              <a:rPr lang="zh-CN" altLang="en-US" sz="2200" dirty="0">
                <a:latin typeface="Microsoft YaHei" charset="0"/>
                <a:ea typeface="Microsoft YaHei" charset="0"/>
                <a:cs typeface="Microsoft YaHei" charset="0"/>
              </a:rPr>
              <a:t>对于</a:t>
            </a:r>
            <a:r>
              <a:rPr lang="en-US" altLang="zh-CN" sz="2200" dirty="0">
                <a:latin typeface="Microsoft YaHei" charset="0"/>
                <a:ea typeface="Microsoft YaHei" charset="0"/>
                <a:cs typeface="Microsoft YaHei" charset="0"/>
              </a:rPr>
              <a:t>n</a:t>
            </a:r>
            <a:r>
              <a:rPr lang="zh-CN" altLang="en-US" sz="2200" dirty="0">
                <a:latin typeface="Microsoft YaHei" charset="0"/>
                <a:ea typeface="Microsoft YaHei" charset="0"/>
                <a:cs typeface="Microsoft YaHei" charset="0"/>
              </a:rPr>
              <a:t>个顶点的图，相邻矩阵的空间代价都为</a:t>
            </a:r>
            <a:r>
              <a:rPr lang="en-US" altLang="zh-CN" sz="2200" dirty="0">
                <a:latin typeface="Microsoft YaHei" charset="0"/>
                <a:ea typeface="Microsoft YaHei" charset="0"/>
                <a:cs typeface="Microsoft YaHei" charset="0"/>
              </a:rPr>
              <a:t>O(n</a:t>
            </a:r>
            <a:r>
              <a:rPr lang="en-US" altLang="zh-CN" sz="2200" baseline="30000" dirty="0"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lang="en-US" altLang="zh-CN" sz="2200" dirty="0">
                <a:latin typeface="Microsoft YaHei" charset="0"/>
                <a:ea typeface="Microsoft YaHei" charset="0"/>
                <a:cs typeface="Microsoft YaHei" charset="0"/>
              </a:rPr>
              <a:t>)</a:t>
            </a:r>
            <a:r>
              <a:rPr lang="zh-CN" altLang="en-US" sz="2200" dirty="0">
                <a:latin typeface="Microsoft YaHei" charset="0"/>
                <a:ea typeface="Microsoft YaHei" charset="0"/>
                <a:cs typeface="Microsoft YaHei" charset="0"/>
              </a:rPr>
              <a:t>，与边数无关</a:t>
            </a: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。 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690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图的存储表示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4523362"/>
            <a:ext cx="8280000" cy="151707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</a:rPr>
              <a:t>无向图</a:t>
            </a:r>
            <a:r>
              <a:rPr lang="zh-CN" altLang="en-US" dirty="0">
                <a:latin typeface="微软雅黑" pitchFamily="34" charset="-122"/>
              </a:rPr>
              <a:t>的邻接矩阵是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</a:rPr>
              <a:t>对称</a:t>
            </a:r>
            <a:r>
              <a:rPr lang="zh-CN" altLang="en-US" dirty="0">
                <a:latin typeface="微软雅黑" pitchFamily="34" charset="-122"/>
              </a:rPr>
              <a:t>的</a:t>
            </a:r>
            <a:r>
              <a:rPr lang="en-US" altLang="zh-CN" dirty="0">
                <a:latin typeface="微软雅黑" pitchFamily="34" charset="-122"/>
              </a:rPr>
              <a:t>;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dirty="0">
                <a:solidFill>
                  <a:srgbClr val="0000FF"/>
                </a:solidFill>
                <a:latin typeface="微软雅黑" pitchFamily="34" charset="-122"/>
              </a:rPr>
              <a:t>有向图</a:t>
            </a:r>
            <a:r>
              <a:rPr lang="zh-CN" altLang="en-US" dirty="0">
                <a:latin typeface="微软雅黑" pitchFamily="34" charset="-122"/>
              </a:rPr>
              <a:t>的邻接矩阵可能是</a:t>
            </a:r>
            <a:r>
              <a:rPr lang="zh-CN" altLang="en-US" dirty="0">
                <a:solidFill>
                  <a:srgbClr val="0000FF"/>
                </a:solidFill>
                <a:latin typeface="微软雅黑" pitchFamily="34" charset="-122"/>
              </a:rPr>
              <a:t>不对称</a:t>
            </a:r>
            <a:r>
              <a:rPr lang="zh-CN" altLang="en-US" dirty="0">
                <a:latin typeface="微软雅黑" pitchFamily="34" charset="-122"/>
              </a:rPr>
              <a:t>的。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607" y="1008174"/>
            <a:ext cx="5098786" cy="3475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584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图的存储表示</a:t>
            </a:r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439739"/>
            <a:ext cx="8166100" cy="34168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477315" y="4936549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有向图</a:t>
            </a: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的邻接矩阵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3142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333" y="3347049"/>
            <a:ext cx="3902666" cy="24945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1486" y="976838"/>
            <a:ext cx="8030513" cy="50636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FF"/>
                </a:solidFill>
              </a:rPr>
              <a:t>图的示例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FF"/>
                </a:solidFill>
              </a:rPr>
              <a:t>图的基本概念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FF"/>
                </a:solidFill>
              </a:rPr>
              <a:t>图的存储表示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图的遍历与连通性 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最小生成树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最短路径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有向无环图</a:t>
            </a:r>
            <a:r>
              <a:rPr lang="zh-CN" altLang="en-US" sz="2000"/>
              <a:t>及其应用</a:t>
            </a:r>
            <a:endParaRPr lang="zh-CN" altLang="en-US" sz="2000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530" y="970935"/>
            <a:ext cx="3253636" cy="280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12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图的存储表示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FF7C80"/>
              </a:buClr>
              <a:buSzPct val="50000"/>
              <a:buFont typeface="Wingdings" pitchFamily="2" charset="2"/>
              <a:buChar char="n"/>
            </a:pPr>
            <a:r>
              <a:rPr kumimoji="1" lang="zh-CN" altLang="en-US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在有向图中</a:t>
            </a:r>
            <a:r>
              <a:rPr kumimoji="1" lang="en-US" altLang="zh-CN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kumimoji="1" lang="zh-CN" altLang="en-US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统计第 </a:t>
            </a:r>
            <a:r>
              <a:rPr kumimoji="1" lang="en-US" altLang="zh-CN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行 </a:t>
            </a:r>
            <a:r>
              <a:rPr kumimoji="1" lang="en-US" altLang="zh-CN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kumimoji="1" lang="zh-CN" altLang="en-US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的个数可得顶点 </a:t>
            </a:r>
            <a:r>
              <a:rPr kumimoji="1" lang="en-US" altLang="zh-CN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kumimoji="1" lang="zh-CN" altLang="en-US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出度</a:t>
            </a:r>
            <a:r>
              <a:rPr kumimoji="1" lang="zh-CN" altLang="en-US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，统计第 </a:t>
            </a:r>
            <a:r>
              <a:rPr kumimoji="1" lang="en-US" altLang="zh-CN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 </a:t>
            </a:r>
            <a:r>
              <a:rPr kumimoji="1" lang="zh-CN" altLang="en-US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列 </a:t>
            </a:r>
            <a:r>
              <a:rPr kumimoji="1" lang="en-US" altLang="zh-CN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kumimoji="1" lang="zh-CN" altLang="en-US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的个数可得顶点 </a:t>
            </a:r>
            <a:r>
              <a:rPr kumimoji="1" lang="en-US" altLang="zh-CN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kumimoji="1" lang="en-US" altLang="zh-CN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kumimoji="1" lang="zh-CN" altLang="en-US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入度</a:t>
            </a:r>
            <a:r>
              <a:rPr kumimoji="1" lang="zh-CN" altLang="en-US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493889" y="3080456"/>
            <a:ext cx="3810000" cy="6858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j-cs"/>
              </a:defRPr>
            </a:lvl1pPr>
          </a:lstStyle>
          <a:p>
            <a:pPr algn="just"/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</a:rPr>
              <a:t>有向带权图</a:t>
            </a:r>
            <a:r>
              <a:rPr lang="zh-CN" altLang="en-US" sz="2400" dirty="0">
                <a:latin typeface="微软雅黑" pitchFamily="34" charset="-122"/>
              </a:rPr>
              <a:t>的邻接矩阵</a:t>
            </a:r>
            <a:endParaRPr lang="zh-CN" altLang="en-US" sz="4400" dirty="0">
              <a:latin typeface="微软雅黑" pitchFamily="34" charset="-122"/>
            </a:endParaRPr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533400" y="3911600"/>
          <a:ext cx="80010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543120" imgH="660240" progId="Equation.3">
                  <p:embed/>
                </p:oleObj>
              </mc:Choice>
              <mc:Fallback>
                <p:oleObj name="公式" r:id="rId2" imgW="354312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911600"/>
                        <a:ext cx="80010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4564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图的存储表示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6" name="Oval 15"/>
          <p:cNvSpPr>
            <a:spLocks noChangeArrowheads="1"/>
          </p:cNvSpPr>
          <p:nvPr/>
        </p:nvSpPr>
        <p:spPr bwMode="auto">
          <a:xfrm rot="2803039">
            <a:off x="856761" y="2381359"/>
            <a:ext cx="2667000" cy="2667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1371111" y="1333609"/>
            <a:ext cx="1676400" cy="3048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1066311" y="1257409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2895111" y="1257409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1072661" y="3238609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2901461" y="3238609"/>
            <a:ext cx="457200" cy="4572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V="1">
            <a:off x="1301261" y="1714609"/>
            <a:ext cx="0" cy="1524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V="1">
            <a:off x="3123711" y="1714609"/>
            <a:ext cx="0" cy="1524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1529861" y="3467209"/>
            <a:ext cx="1371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V="1">
            <a:off x="1434247" y="1681123"/>
            <a:ext cx="1546958" cy="163368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H="1" flipV="1">
            <a:off x="1371111" y="1714609"/>
            <a:ext cx="762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rot="10336690" flipH="1" flipV="1">
            <a:off x="2895111" y="3086209"/>
            <a:ext cx="762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2590311" y="1333609"/>
            <a:ext cx="304800" cy="76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1523511" y="1562209"/>
            <a:ext cx="304800" cy="76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2056911" y="1562209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</a:rPr>
              <a:t>6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Text Box 22"/>
          <p:cNvSpPr txBox="1">
            <a:spLocks noChangeArrowheads="1"/>
          </p:cNvSpPr>
          <p:nvPr/>
        </p:nvSpPr>
        <p:spPr bwMode="auto">
          <a:xfrm>
            <a:off x="913911" y="2171809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</a:rPr>
              <a:t>3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2063261" y="3421172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</a:rPr>
              <a:t>1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Text Box 24"/>
          <p:cNvSpPr txBox="1">
            <a:spLocks noChangeArrowheads="1"/>
          </p:cNvSpPr>
          <p:nvPr/>
        </p:nvSpPr>
        <p:spPr bwMode="auto">
          <a:xfrm>
            <a:off x="3123711" y="2171809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</a:rPr>
              <a:t>2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1447311" y="2125772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</a:rPr>
              <a:t>9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2507761" y="2278172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</a:rPr>
              <a:t>5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Text Box 27"/>
          <p:cNvSpPr txBox="1">
            <a:spLocks noChangeArrowheads="1"/>
          </p:cNvSpPr>
          <p:nvPr/>
        </p:nvSpPr>
        <p:spPr bwMode="auto">
          <a:xfrm>
            <a:off x="1834661" y="2735372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</a:rPr>
              <a:t>4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Text Box 28"/>
          <p:cNvSpPr txBox="1">
            <a:spLocks noChangeArrowheads="1"/>
          </p:cNvSpPr>
          <p:nvPr/>
        </p:nvSpPr>
        <p:spPr bwMode="auto">
          <a:xfrm>
            <a:off x="1136161" y="1181209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</a:rPr>
              <a:t>2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Text Box 29"/>
          <p:cNvSpPr txBox="1">
            <a:spLocks noChangeArrowheads="1"/>
          </p:cNvSpPr>
          <p:nvPr/>
        </p:nvSpPr>
        <p:spPr bwMode="auto">
          <a:xfrm>
            <a:off x="1136161" y="3162409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</a:rPr>
              <a:t>0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Text Box 30"/>
          <p:cNvSpPr txBox="1">
            <a:spLocks noChangeArrowheads="1"/>
          </p:cNvSpPr>
          <p:nvPr/>
        </p:nvSpPr>
        <p:spPr bwMode="auto">
          <a:xfrm>
            <a:off x="2964961" y="1181209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</a:rPr>
              <a:t>3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2971311" y="3162409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</a:rPr>
              <a:t>1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31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645898"/>
              </p:ext>
            </p:extLst>
          </p:nvPr>
        </p:nvGraphicFramePr>
        <p:xfrm>
          <a:off x="3727450" y="3426180"/>
          <a:ext cx="4780865" cy="2201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473120" imgH="660240" progId="Equation.3">
                  <p:embed/>
                </p:oleObj>
              </mc:Choice>
              <mc:Fallback>
                <p:oleObj name="公式" r:id="rId2" imgW="147312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7450" y="3426180"/>
                        <a:ext cx="4780865" cy="22017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2051205" y="808291"/>
            <a:ext cx="39305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</a:rPr>
              <a:t>8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9270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图的存储表示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无向带权图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G=(V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E)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的邻接矩阵如下图所示，其元素的定义如下：</a:t>
            </a:r>
          </a:p>
          <a:p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548908" y="2085964"/>
            <a:ext cx="8066087" cy="3927472"/>
            <a:chOff x="0" y="0"/>
            <a:chExt cx="5081" cy="2474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332" y="1863"/>
              <a:ext cx="1134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sz="2000" b="1"/>
                <a:t>(a)  </a:t>
              </a:r>
              <a:r>
                <a:rPr lang="zh-CN" altLang="en-US" sz="2000" b="1"/>
                <a:t>带权无向图</a:t>
              </a:r>
              <a:r>
                <a:rPr lang="zh-CN" altLang="en-US" sz="2000"/>
                <a:t> </a:t>
              </a: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1820" y="1995"/>
              <a:ext cx="1043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sz="2000" b="1"/>
                <a:t>(b)   </a:t>
              </a:r>
              <a:r>
                <a:rPr lang="zh-CN" altLang="en-US" sz="2000" b="1"/>
                <a:t>顶点矩阵</a:t>
              </a: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1436" y="2270"/>
              <a:ext cx="2131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en-US" sz="2000" b="1"/>
                <a:t>无</a:t>
              </a:r>
              <a:r>
                <a:rPr lang="zh-CN" altLang="en-US" sz="2000" b="1" dirty="0"/>
                <a:t>向带权图的数组存储</a:t>
              </a: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3395" y="1995"/>
              <a:ext cx="1065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sz="2000" b="1"/>
                <a:t>(c)   </a:t>
              </a:r>
              <a:r>
                <a:rPr lang="zh-CN" altLang="en-US" sz="2000" b="1"/>
                <a:t>邻接矩阵</a:t>
              </a:r>
            </a:p>
          </p:txBody>
        </p:sp>
        <p:grpSp>
          <p:nvGrpSpPr>
            <p:cNvPr id="11" name="Group 8"/>
            <p:cNvGrpSpPr>
              <a:grpSpLocks/>
            </p:cNvGrpSpPr>
            <p:nvPr/>
          </p:nvGrpSpPr>
          <p:grpSpPr bwMode="auto">
            <a:xfrm>
              <a:off x="236" y="855"/>
              <a:ext cx="1440" cy="840"/>
              <a:chOff x="0" y="0"/>
              <a:chExt cx="1440" cy="840"/>
            </a:xfrm>
          </p:grpSpPr>
          <p:sp>
            <p:nvSpPr>
              <p:cNvPr id="34" name="Rectangle 9"/>
              <p:cNvSpPr>
                <a:spLocks noChangeArrowheads="1"/>
              </p:cNvSpPr>
              <p:nvPr/>
            </p:nvSpPr>
            <p:spPr bwMode="auto">
              <a:xfrm>
                <a:off x="992" y="88"/>
                <a:ext cx="181" cy="1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000"/>
                  <a:t>3</a:t>
                </a:r>
              </a:p>
            </p:txBody>
          </p:sp>
          <p:sp>
            <p:nvSpPr>
              <p:cNvPr id="35" name="Rectangle 10"/>
              <p:cNvSpPr>
                <a:spLocks noChangeArrowheads="1"/>
              </p:cNvSpPr>
              <p:nvPr/>
            </p:nvSpPr>
            <p:spPr bwMode="auto">
              <a:xfrm>
                <a:off x="939" y="440"/>
                <a:ext cx="181" cy="1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000"/>
                  <a:t>5</a:t>
                </a:r>
              </a:p>
            </p:txBody>
          </p:sp>
          <p:sp>
            <p:nvSpPr>
              <p:cNvPr id="36" name="Rectangle 11"/>
              <p:cNvSpPr>
                <a:spLocks noChangeArrowheads="1"/>
              </p:cNvSpPr>
              <p:nvPr/>
            </p:nvSpPr>
            <p:spPr bwMode="auto">
              <a:xfrm>
                <a:off x="656" y="392"/>
                <a:ext cx="181" cy="1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000"/>
                  <a:t>4</a:t>
                </a:r>
              </a:p>
            </p:txBody>
          </p:sp>
          <p:sp>
            <p:nvSpPr>
              <p:cNvPr id="37" name="Rectangle 12"/>
              <p:cNvSpPr>
                <a:spLocks noChangeArrowheads="1"/>
              </p:cNvSpPr>
              <p:nvPr/>
            </p:nvSpPr>
            <p:spPr bwMode="auto">
              <a:xfrm>
                <a:off x="384" y="568"/>
                <a:ext cx="181" cy="1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38" name="Rectangle 13"/>
              <p:cNvSpPr>
                <a:spLocks noChangeArrowheads="1"/>
              </p:cNvSpPr>
              <p:nvPr/>
            </p:nvSpPr>
            <p:spPr bwMode="auto">
              <a:xfrm>
                <a:off x="0" y="336"/>
                <a:ext cx="181" cy="1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000"/>
                  <a:t>2</a:t>
                </a:r>
              </a:p>
            </p:txBody>
          </p:sp>
          <p:sp>
            <p:nvSpPr>
              <p:cNvPr id="39" name="Rectangle 14"/>
              <p:cNvSpPr>
                <a:spLocks noChangeArrowheads="1"/>
              </p:cNvSpPr>
              <p:nvPr/>
            </p:nvSpPr>
            <p:spPr bwMode="auto">
              <a:xfrm>
                <a:off x="376" y="0"/>
                <a:ext cx="181" cy="1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000"/>
                  <a:t>6</a:t>
                </a:r>
              </a:p>
            </p:txBody>
          </p:sp>
          <p:sp>
            <p:nvSpPr>
              <p:cNvPr id="40" name="Oval 15"/>
              <p:cNvSpPr>
                <a:spLocks noChangeArrowheads="1"/>
              </p:cNvSpPr>
              <p:nvPr/>
            </p:nvSpPr>
            <p:spPr bwMode="auto">
              <a:xfrm>
                <a:off x="56" y="64"/>
                <a:ext cx="227" cy="204"/>
              </a:xfrm>
              <a:prstGeom prst="ellips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400"/>
                  <a:t>a</a:t>
                </a:r>
              </a:p>
            </p:txBody>
          </p:sp>
          <p:sp>
            <p:nvSpPr>
              <p:cNvPr id="41" name="Oval 16"/>
              <p:cNvSpPr>
                <a:spLocks noChangeArrowheads="1"/>
              </p:cNvSpPr>
              <p:nvPr/>
            </p:nvSpPr>
            <p:spPr bwMode="auto">
              <a:xfrm>
                <a:off x="698" y="76"/>
                <a:ext cx="227" cy="204"/>
              </a:xfrm>
              <a:prstGeom prst="ellips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400"/>
                  <a:t>b</a:t>
                </a:r>
              </a:p>
            </p:txBody>
          </p:sp>
          <p:sp>
            <p:nvSpPr>
              <p:cNvPr id="42" name="Oval 17"/>
              <p:cNvSpPr>
                <a:spLocks noChangeArrowheads="1"/>
              </p:cNvSpPr>
              <p:nvPr/>
            </p:nvSpPr>
            <p:spPr bwMode="auto">
              <a:xfrm>
                <a:off x="53" y="636"/>
                <a:ext cx="227" cy="204"/>
              </a:xfrm>
              <a:prstGeom prst="ellips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400"/>
                  <a:t>c</a:t>
                </a:r>
              </a:p>
            </p:txBody>
          </p:sp>
          <p:sp>
            <p:nvSpPr>
              <p:cNvPr id="43" name="Oval 18"/>
              <p:cNvSpPr>
                <a:spLocks noChangeArrowheads="1"/>
              </p:cNvSpPr>
              <p:nvPr/>
            </p:nvSpPr>
            <p:spPr bwMode="auto">
              <a:xfrm>
                <a:off x="693" y="628"/>
                <a:ext cx="227" cy="204"/>
              </a:xfrm>
              <a:prstGeom prst="ellips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400"/>
                  <a:t>d</a:t>
                </a:r>
              </a:p>
            </p:txBody>
          </p:sp>
          <p:sp>
            <p:nvSpPr>
              <p:cNvPr id="44" name="Oval 19"/>
              <p:cNvSpPr>
                <a:spLocks noChangeArrowheads="1"/>
              </p:cNvSpPr>
              <p:nvPr/>
            </p:nvSpPr>
            <p:spPr bwMode="auto">
              <a:xfrm>
                <a:off x="1213" y="316"/>
                <a:ext cx="227" cy="204"/>
              </a:xfrm>
              <a:prstGeom prst="ellips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400"/>
                  <a:t>e</a:t>
                </a:r>
              </a:p>
            </p:txBody>
          </p:sp>
          <p:sp>
            <p:nvSpPr>
              <p:cNvPr id="45" name="Line 20"/>
              <p:cNvSpPr>
                <a:spLocks noChangeShapeType="1"/>
              </p:cNvSpPr>
              <p:nvPr/>
            </p:nvSpPr>
            <p:spPr bwMode="auto">
              <a:xfrm>
                <a:off x="168" y="280"/>
                <a:ext cx="0" cy="363"/>
              </a:xfrm>
              <a:prstGeom prst="line">
                <a:avLst/>
              </a:prstGeom>
              <a:noFill/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 sz="2400"/>
              </a:p>
            </p:txBody>
          </p:sp>
          <p:sp>
            <p:nvSpPr>
              <p:cNvPr id="46" name="Line 21"/>
              <p:cNvSpPr>
                <a:spLocks noChangeShapeType="1"/>
              </p:cNvSpPr>
              <p:nvPr/>
            </p:nvSpPr>
            <p:spPr bwMode="auto">
              <a:xfrm>
                <a:off x="813" y="272"/>
                <a:ext cx="0" cy="363"/>
              </a:xfrm>
              <a:prstGeom prst="line">
                <a:avLst/>
              </a:prstGeom>
              <a:noFill/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 sz="2400"/>
              </a:p>
            </p:txBody>
          </p:sp>
          <p:sp>
            <p:nvSpPr>
              <p:cNvPr id="47" name="Line 22"/>
              <p:cNvSpPr>
                <a:spLocks noChangeShapeType="1"/>
              </p:cNvSpPr>
              <p:nvPr/>
            </p:nvSpPr>
            <p:spPr bwMode="auto">
              <a:xfrm>
                <a:off x="288" y="168"/>
                <a:ext cx="408" cy="0"/>
              </a:xfrm>
              <a:prstGeom prst="line">
                <a:avLst/>
              </a:prstGeom>
              <a:noFill/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 sz="2400"/>
              </a:p>
            </p:txBody>
          </p:sp>
          <p:sp>
            <p:nvSpPr>
              <p:cNvPr id="48" name="Line 23"/>
              <p:cNvSpPr>
                <a:spLocks noChangeShapeType="1"/>
              </p:cNvSpPr>
              <p:nvPr/>
            </p:nvSpPr>
            <p:spPr bwMode="auto">
              <a:xfrm>
                <a:off x="288" y="736"/>
                <a:ext cx="408" cy="0"/>
              </a:xfrm>
              <a:prstGeom prst="line">
                <a:avLst/>
              </a:prstGeom>
              <a:noFill/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 sz="2400"/>
              </a:p>
            </p:txBody>
          </p:sp>
          <p:sp>
            <p:nvSpPr>
              <p:cNvPr id="49" name="Line 24"/>
              <p:cNvSpPr>
                <a:spLocks noChangeShapeType="1"/>
              </p:cNvSpPr>
              <p:nvPr/>
            </p:nvSpPr>
            <p:spPr bwMode="auto">
              <a:xfrm flipV="1">
                <a:off x="248" y="224"/>
                <a:ext cx="453" cy="453"/>
              </a:xfrm>
              <a:prstGeom prst="line">
                <a:avLst/>
              </a:prstGeom>
              <a:noFill/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 sz="2400"/>
              </a:p>
            </p:txBody>
          </p:sp>
          <p:sp>
            <p:nvSpPr>
              <p:cNvPr id="50" name="Line 25"/>
              <p:cNvSpPr>
                <a:spLocks noChangeShapeType="1"/>
              </p:cNvSpPr>
              <p:nvPr/>
            </p:nvSpPr>
            <p:spPr bwMode="auto">
              <a:xfrm flipV="1">
                <a:off x="912" y="496"/>
                <a:ext cx="336" cy="192"/>
              </a:xfrm>
              <a:prstGeom prst="line">
                <a:avLst/>
              </a:prstGeom>
              <a:noFill/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 sz="2400"/>
              </a:p>
            </p:txBody>
          </p:sp>
          <p:sp>
            <p:nvSpPr>
              <p:cNvPr id="51" name="Line 26"/>
              <p:cNvSpPr>
                <a:spLocks noChangeShapeType="1"/>
              </p:cNvSpPr>
              <p:nvPr/>
            </p:nvSpPr>
            <p:spPr bwMode="auto">
              <a:xfrm flipH="1" flipV="1">
                <a:off x="917" y="192"/>
                <a:ext cx="331" cy="160"/>
              </a:xfrm>
              <a:prstGeom prst="line">
                <a:avLst/>
              </a:prstGeom>
              <a:noFill/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 sz="2400"/>
              </a:p>
            </p:txBody>
          </p:sp>
          <p:sp>
            <p:nvSpPr>
              <p:cNvPr id="52" name="Rectangle 27"/>
              <p:cNvSpPr>
                <a:spLocks noChangeArrowheads="1"/>
              </p:cNvSpPr>
              <p:nvPr/>
            </p:nvSpPr>
            <p:spPr bwMode="auto">
              <a:xfrm>
                <a:off x="344" y="288"/>
                <a:ext cx="181" cy="1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000"/>
                  <a:t>3</a:t>
                </a:r>
              </a:p>
            </p:txBody>
          </p:sp>
        </p:grpSp>
        <p:grpSp>
          <p:nvGrpSpPr>
            <p:cNvPr id="12" name="Group 28"/>
            <p:cNvGrpSpPr>
              <a:grpSpLocks/>
            </p:cNvGrpSpPr>
            <p:nvPr/>
          </p:nvGrpSpPr>
          <p:grpSpPr bwMode="auto">
            <a:xfrm>
              <a:off x="2107" y="759"/>
              <a:ext cx="453" cy="1160"/>
              <a:chOff x="21" y="0"/>
              <a:chExt cx="453" cy="1160"/>
            </a:xfrm>
          </p:grpSpPr>
          <p:sp>
            <p:nvSpPr>
              <p:cNvPr id="28" name="Rectangle 29"/>
              <p:cNvSpPr>
                <a:spLocks noChangeArrowheads="1"/>
              </p:cNvSpPr>
              <p:nvPr/>
            </p:nvSpPr>
            <p:spPr bwMode="auto">
              <a:xfrm>
                <a:off x="21" y="0"/>
                <a:ext cx="453" cy="2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400"/>
                  <a:t>vexs</a:t>
                </a:r>
                <a:endParaRPr lang="en-US" sz="2400" dirty="0"/>
              </a:p>
            </p:txBody>
          </p:sp>
          <p:sp>
            <p:nvSpPr>
              <p:cNvPr id="29" name="Rectangle 30"/>
              <p:cNvSpPr>
                <a:spLocks noChangeArrowheads="1"/>
              </p:cNvSpPr>
              <p:nvPr/>
            </p:nvSpPr>
            <p:spPr bwMode="auto">
              <a:xfrm>
                <a:off x="58" y="248"/>
                <a:ext cx="360" cy="181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400"/>
                  <a:t>a</a:t>
                </a:r>
              </a:p>
            </p:txBody>
          </p:sp>
          <p:sp>
            <p:nvSpPr>
              <p:cNvPr id="30" name="Rectangle 31"/>
              <p:cNvSpPr>
                <a:spLocks noChangeArrowheads="1"/>
              </p:cNvSpPr>
              <p:nvPr/>
            </p:nvSpPr>
            <p:spPr bwMode="auto">
              <a:xfrm>
                <a:off x="61" y="427"/>
                <a:ext cx="360" cy="181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400"/>
                  <a:t>b</a:t>
                </a:r>
              </a:p>
            </p:txBody>
          </p:sp>
          <p:sp>
            <p:nvSpPr>
              <p:cNvPr id="31" name="Rectangle 32"/>
              <p:cNvSpPr>
                <a:spLocks noChangeArrowheads="1"/>
              </p:cNvSpPr>
              <p:nvPr/>
            </p:nvSpPr>
            <p:spPr bwMode="auto">
              <a:xfrm>
                <a:off x="61" y="611"/>
                <a:ext cx="360" cy="181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400"/>
                  <a:t>c</a:t>
                </a:r>
              </a:p>
            </p:txBody>
          </p:sp>
          <p:sp>
            <p:nvSpPr>
              <p:cNvPr id="32" name="Rectangle 33"/>
              <p:cNvSpPr>
                <a:spLocks noChangeArrowheads="1"/>
              </p:cNvSpPr>
              <p:nvPr/>
            </p:nvSpPr>
            <p:spPr bwMode="auto">
              <a:xfrm>
                <a:off x="61" y="795"/>
                <a:ext cx="360" cy="181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400"/>
                  <a:t>d</a:t>
                </a:r>
              </a:p>
            </p:txBody>
          </p:sp>
          <p:sp>
            <p:nvSpPr>
              <p:cNvPr id="33" name="Rectangle 34"/>
              <p:cNvSpPr>
                <a:spLocks noChangeArrowheads="1"/>
              </p:cNvSpPr>
              <p:nvPr/>
            </p:nvSpPr>
            <p:spPr bwMode="auto">
              <a:xfrm>
                <a:off x="64" y="979"/>
                <a:ext cx="360" cy="181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400"/>
                  <a:t>e</a:t>
                </a:r>
              </a:p>
            </p:txBody>
          </p:sp>
        </p:grpSp>
        <p:grpSp>
          <p:nvGrpSpPr>
            <p:cNvPr id="13" name="Group 35"/>
            <p:cNvGrpSpPr>
              <a:grpSpLocks/>
            </p:cNvGrpSpPr>
            <p:nvPr/>
          </p:nvGrpSpPr>
          <p:grpSpPr bwMode="auto">
            <a:xfrm>
              <a:off x="3212" y="855"/>
              <a:ext cx="1341" cy="1135"/>
              <a:chOff x="0" y="0"/>
              <a:chExt cx="1341" cy="1135"/>
            </a:xfrm>
          </p:grpSpPr>
          <p:sp>
            <p:nvSpPr>
              <p:cNvPr id="21" name="Rectangle 36"/>
              <p:cNvSpPr>
                <a:spLocks noChangeArrowheads="1"/>
              </p:cNvSpPr>
              <p:nvPr/>
            </p:nvSpPr>
            <p:spPr bwMode="auto">
              <a:xfrm>
                <a:off x="48" y="0"/>
                <a:ext cx="1292" cy="2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zh-CN" altLang="en-US" sz="2400">
                    <a:latin typeface="宋体" pitchFamily="2" charset="-122"/>
                  </a:rPr>
                  <a:t>∞ </a:t>
                </a:r>
                <a:r>
                  <a:rPr lang="en-US" sz="2400"/>
                  <a:t>6   2  </a:t>
                </a:r>
                <a:r>
                  <a:rPr lang="en-US" sz="2400">
                    <a:latin typeface="宋体" pitchFamily="2" charset="-122"/>
                  </a:rPr>
                  <a:t>∞ ∞</a:t>
                </a:r>
              </a:p>
            </p:txBody>
          </p:sp>
          <p:sp>
            <p:nvSpPr>
              <p:cNvPr id="22" name="Rectangle 37"/>
              <p:cNvSpPr>
                <a:spLocks noChangeArrowheads="1"/>
              </p:cNvSpPr>
              <p:nvPr/>
            </p:nvSpPr>
            <p:spPr bwMode="auto">
              <a:xfrm>
                <a:off x="48" y="240"/>
                <a:ext cx="1292" cy="2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400"/>
                  <a:t>6   </a:t>
                </a:r>
                <a:r>
                  <a:rPr lang="en-US" sz="2400">
                    <a:latin typeface="宋体" pitchFamily="2" charset="-122"/>
                  </a:rPr>
                  <a:t>∞</a:t>
                </a:r>
                <a:r>
                  <a:rPr lang="en-US" sz="2400"/>
                  <a:t>  3   4    3</a:t>
                </a:r>
              </a:p>
            </p:txBody>
          </p:sp>
          <p:sp>
            <p:nvSpPr>
              <p:cNvPr id="23" name="Rectangle 38"/>
              <p:cNvSpPr>
                <a:spLocks noChangeArrowheads="1"/>
              </p:cNvSpPr>
              <p:nvPr/>
            </p:nvSpPr>
            <p:spPr bwMode="auto">
              <a:xfrm>
                <a:off x="48" y="468"/>
                <a:ext cx="1292" cy="2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sz="2400"/>
                  <a:t>2    3  </a:t>
                </a:r>
                <a:r>
                  <a:rPr lang="en-US" sz="2400">
                    <a:latin typeface="宋体" pitchFamily="2" charset="-122"/>
                  </a:rPr>
                  <a:t>∞</a:t>
                </a:r>
                <a:r>
                  <a:rPr lang="en-US" sz="2400"/>
                  <a:t>  1   </a:t>
                </a:r>
                <a:r>
                  <a:rPr lang="en-US" sz="2400">
                    <a:latin typeface="宋体" pitchFamily="2" charset="-122"/>
                  </a:rPr>
                  <a:t>∞</a:t>
                </a:r>
              </a:p>
            </p:txBody>
          </p:sp>
          <p:sp>
            <p:nvSpPr>
              <p:cNvPr id="24" name="Rectangle 39"/>
              <p:cNvSpPr>
                <a:spLocks noChangeArrowheads="1"/>
              </p:cNvSpPr>
              <p:nvPr/>
            </p:nvSpPr>
            <p:spPr bwMode="auto">
              <a:xfrm>
                <a:off x="48" y="700"/>
                <a:ext cx="1292" cy="2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zh-CN" altLang="en-US" sz="2400">
                    <a:latin typeface="宋体" pitchFamily="2" charset="-122"/>
                  </a:rPr>
                  <a:t>∞ </a:t>
                </a:r>
                <a:r>
                  <a:rPr lang="en-US" sz="2400"/>
                  <a:t>4   3  </a:t>
                </a:r>
                <a:r>
                  <a:rPr lang="en-US" sz="2400">
                    <a:latin typeface="宋体" pitchFamily="2" charset="-122"/>
                  </a:rPr>
                  <a:t>∞</a:t>
                </a:r>
                <a:r>
                  <a:rPr lang="en-US" sz="2400"/>
                  <a:t>   5</a:t>
                </a:r>
              </a:p>
            </p:txBody>
          </p:sp>
          <p:sp>
            <p:nvSpPr>
              <p:cNvPr id="25" name="AutoShape 40"/>
              <p:cNvSpPr>
                <a:spLocks/>
              </p:cNvSpPr>
              <p:nvPr/>
            </p:nvSpPr>
            <p:spPr bwMode="auto">
              <a:xfrm>
                <a:off x="0" y="24"/>
                <a:ext cx="45" cy="1111"/>
              </a:xfrm>
              <a:prstGeom prst="leftBracket">
                <a:avLst>
                  <a:gd name="adj" fmla="val 205741"/>
                </a:avLst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 sz="2400"/>
              </a:p>
            </p:txBody>
          </p:sp>
          <p:sp>
            <p:nvSpPr>
              <p:cNvPr id="26" name="AutoShape 41"/>
              <p:cNvSpPr>
                <a:spLocks/>
              </p:cNvSpPr>
              <p:nvPr/>
            </p:nvSpPr>
            <p:spPr bwMode="auto">
              <a:xfrm>
                <a:off x="1296" y="12"/>
                <a:ext cx="45" cy="1111"/>
              </a:xfrm>
              <a:prstGeom prst="rightBracket">
                <a:avLst>
                  <a:gd name="adj" fmla="val 205741"/>
                </a:avLst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 sz="2400"/>
              </a:p>
            </p:txBody>
          </p:sp>
          <p:sp>
            <p:nvSpPr>
              <p:cNvPr id="27" name="Rectangle 42"/>
              <p:cNvSpPr>
                <a:spLocks noChangeArrowheads="1"/>
              </p:cNvSpPr>
              <p:nvPr/>
            </p:nvSpPr>
            <p:spPr bwMode="auto">
              <a:xfrm>
                <a:off x="48" y="920"/>
                <a:ext cx="1292" cy="2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zh-CN" altLang="en-US" sz="2400" dirty="0">
                    <a:latin typeface="宋体" pitchFamily="2" charset="-122"/>
                  </a:rPr>
                  <a:t>∞ </a:t>
                </a:r>
                <a:r>
                  <a:rPr lang="en-US" sz="2400" dirty="0"/>
                  <a:t>3  </a:t>
                </a:r>
                <a:r>
                  <a:rPr lang="en-US" sz="2400" dirty="0">
                    <a:latin typeface="宋体" pitchFamily="2" charset="-122"/>
                  </a:rPr>
                  <a:t>∞</a:t>
                </a:r>
                <a:r>
                  <a:rPr lang="en-US" sz="2400" dirty="0"/>
                  <a:t>  5   </a:t>
                </a:r>
                <a:r>
                  <a:rPr lang="en-US" sz="2400" dirty="0">
                    <a:latin typeface="宋体" pitchFamily="2" charset="-122"/>
                  </a:rPr>
                  <a:t>∞</a:t>
                </a:r>
              </a:p>
            </p:txBody>
          </p:sp>
        </p:grpSp>
        <p:grpSp>
          <p:nvGrpSpPr>
            <p:cNvPr id="14" name="Group 43"/>
            <p:cNvGrpSpPr>
              <a:grpSpLocks/>
            </p:cNvGrpSpPr>
            <p:nvPr/>
          </p:nvGrpSpPr>
          <p:grpSpPr bwMode="auto">
            <a:xfrm>
              <a:off x="0" y="0"/>
              <a:ext cx="5081" cy="624"/>
              <a:chOff x="0" y="0"/>
              <a:chExt cx="5081" cy="624"/>
            </a:xfrm>
          </p:grpSpPr>
          <p:grpSp>
            <p:nvGrpSpPr>
              <p:cNvPr id="15" name="Group 44"/>
              <p:cNvGrpSpPr>
                <a:grpSpLocks/>
              </p:cNvGrpSpPr>
              <p:nvPr/>
            </p:nvGrpSpPr>
            <p:grpSpPr bwMode="auto">
              <a:xfrm>
                <a:off x="0" y="0"/>
                <a:ext cx="5081" cy="624"/>
                <a:chOff x="0" y="0"/>
                <a:chExt cx="5081" cy="624"/>
              </a:xfrm>
            </p:grpSpPr>
            <p:sp>
              <p:nvSpPr>
                <p:cNvPr id="17" name="Rectangle 45"/>
                <p:cNvSpPr>
                  <a:spLocks noChangeArrowheads="1"/>
                </p:cNvSpPr>
                <p:nvPr/>
              </p:nvSpPr>
              <p:spPr bwMode="auto">
                <a:xfrm>
                  <a:off x="910" y="0"/>
                  <a:ext cx="4171" cy="2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r>
                    <a:rPr lang="en-US" sz="2400" b="1" dirty="0" err="1"/>
                    <a:t>W</a:t>
                  </a:r>
                  <a:r>
                    <a:rPr lang="en-US" sz="2400" b="1" baseline="-18000" dirty="0" err="1"/>
                    <a:t>ij</a:t>
                  </a:r>
                  <a:r>
                    <a:rPr lang="en-US" sz="2400" b="1" baseline="-18000" dirty="0"/>
                    <a:t>   </a:t>
                  </a:r>
                  <a:r>
                    <a:rPr lang="en-US" sz="2400" b="1" dirty="0"/>
                    <a:t> </a:t>
                  </a:r>
                  <a:r>
                    <a:rPr lang="zh-CN" altLang="en-US" sz="2400" b="1" dirty="0"/>
                    <a:t>若</a:t>
                  </a:r>
                  <a:r>
                    <a:rPr lang="en-US" sz="2400" b="1" dirty="0"/>
                    <a:t>(v</a:t>
                  </a:r>
                  <a:r>
                    <a:rPr lang="en-US" sz="2400" b="1" baseline="-18000" dirty="0"/>
                    <a:t>i</a:t>
                  </a:r>
                  <a:r>
                    <a:rPr lang="en-US" sz="2400" b="1" dirty="0"/>
                    <a:t> , </a:t>
                  </a:r>
                  <a:r>
                    <a:rPr lang="en-US" sz="2400" b="1" dirty="0" err="1"/>
                    <a:t>v</a:t>
                  </a:r>
                  <a:r>
                    <a:rPr lang="en-US" sz="2400" b="1" baseline="-18000" dirty="0" err="1"/>
                    <a:t>j</a:t>
                  </a:r>
                  <a:r>
                    <a:rPr lang="en-US" sz="2400" b="1" dirty="0"/>
                    <a:t>)</a:t>
                  </a:r>
                  <a:r>
                    <a:rPr lang="en-US" sz="2400" b="1" dirty="0">
                      <a:latin typeface="楷体_GB2312" pitchFamily="49" charset="-122"/>
                      <a:ea typeface="楷体_GB2312" pitchFamily="49" charset="-122"/>
                      <a:sym typeface="Symbol" pitchFamily="18" charset="2"/>
                    </a:rPr>
                    <a:t></a:t>
                  </a:r>
                  <a:r>
                    <a:rPr lang="en-US" sz="2400" b="1" dirty="0">
                      <a:ea typeface="Arial Unicode MS" pitchFamily="34" charset="-122"/>
                      <a:cs typeface="Arial Unicode MS" pitchFamily="34" charset="-122"/>
                    </a:rPr>
                    <a:t>E</a:t>
                  </a:r>
                  <a:r>
                    <a:rPr lang="zh-CN" altLang="en-US" sz="2400" b="1" dirty="0"/>
                    <a:t>，即</a:t>
                  </a:r>
                  <a:r>
                    <a:rPr lang="en-US" sz="2400" b="1" dirty="0"/>
                    <a:t>v</a:t>
                  </a:r>
                  <a:r>
                    <a:rPr lang="en-US" sz="2400" b="1" baseline="-18000" dirty="0"/>
                    <a:t>i</a:t>
                  </a:r>
                  <a:r>
                    <a:rPr lang="en-US" sz="2400" b="1" dirty="0"/>
                    <a:t> , </a:t>
                  </a:r>
                  <a:r>
                    <a:rPr lang="en-US" sz="2400" b="1" dirty="0" err="1"/>
                    <a:t>v</a:t>
                  </a:r>
                  <a:r>
                    <a:rPr lang="en-US" sz="2400" b="1" baseline="-18000" dirty="0" err="1"/>
                    <a:t>j</a:t>
                  </a:r>
                  <a:r>
                    <a:rPr lang="zh-CN" altLang="en-US" sz="2400" b="1" dirty="0"/>
                    <a:t>邻接，权值为</a:t>
                  </a:r>
                  <a:r>
                    <a:rPr lang="en-US" sz="2400" b="1" dirty="0" err="1"/>
                    <a:t>w</a:t>
                  </a:r>
                  <a:r>
                    <a:rPr lang="en-US" sz="2400" b="1" baseline="-18000" dirty="0" err="1"/>
                    <a:t>ij</a:t>
                  </a:r>
                  <a:endParaRPr lang="en-US" sz="2400" b="1" baseline="-18000" dirty="0"/>
                </a:p>
              </p:txBody>
            </p:sp>
            <p:sp>
              <p:nvSpPr>
                <p:cNvPr id="18" name="Rectangle 46"/>
                <p:cNvSpPr>
                  <a:spLocks noChangeArrowheads="1"/>
                </p:cNvSpPr>
                <p:nvPr/>
              </p:nvSpPr>
              <p:spPr bwMode="auto">
                <a:xfrm>
                  <a:off x="904" y="329"/>
                  <a:ext cx="3446" cy="2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r>
                    <a:rPr lang="zh-CN" altLang="en-US" sz="2400" b="1" dirty="0">
                      <a:latin typeface="宋体" pitchFamily="2" charset="-122"/>
                    </a:rPr>
                    <a:t>∞ </a:t>
                  </a:r>
                  <a:r>
                    <a:rPr lang="zh-CN" altLang="en-US" sz="2400" b="1" dirty="0"/>
                    <a:t>  若</a:t>
                  </a:r>
                  <a:r>
                    <a:rPr lang="en-US" sz="2400" b="1" dirty="0"/>
                    <a:t>(v</a:t>
                  </a:r>
                  <a:r>
                    <a:rPr lang="en-US" sz="2400" b="1" baseline="-18000" dirty="0"/>
                    <a:t>i</a:t>
                  </a:r>
                  <a:r>
                    <a:rPr lang="en-US" sz="2400" b="1" dirty="0"/>
                    <a:t> , </a:t>
                  </a:r>
                  <a:r>
                    <a:rPr lang="en-US" sz="2400" b="1" dirty="0" err="1"/>
                    <a:t>v</a:t>
                  </a:r>
                  <a:r>
                    <a:rPr lang="en-US" sz="2400" b="1" baseline="-18000" dirty="0" err="1"/>
                    <a:t>j</a:t>
                  </a:r>
                  <a:r>
                    <a:rPr lang="en-US" sz="2400" b="1" dirty="0"/>
                    <a:t>)</a:t>
                  </a:r>
                  <a:r>
                    <a:rPr lang="en-US" sz="2400" b="1" dirty="0">
                      <a:latin typeface="楷体_GB2312" pitchFamily="49" charset="-122"/>
                      <a:ea typeface="楷体_GB2312" pitchFamily="49" charset="-122"/>
                      <a:sym typeface="Symbol" pitchFamily="18" charset="2"/>
                    </a:rPr>
                    <a:t></a:t>
                  </a:r>
                  <a:r>
                    <a:rPr lang="en-US" sz="2400" b="1" dirty="0">
                      <a:ea typeface="Arial Unicode MS" pitchFamily="34" charset="-122"/>
                      <a:cs typeface="Arial Unicode MS" pitchFamily="34" charset="-122"/>
                    </a:rPr>
                    <a:t>E</a:t>
                  </a:r>
                  <a:r>
                    <a:rPr lang="zh-CN" altLang="en-US" sz="2400" b="1" dirty="0"/>
                    <a:t>，即</a:t>
                  </a:r>
                  <a:r>
                    <a:rPr lang="en-US" sz="2400" b="1" dirty="0"/>
                    <a:t>v</a:t>
                  </a:r>
                  <a:r>
                    <a:rPr lang="en-US" sz="2400" b="1" baseline="-18000" dirty="0"/>
                    <a:t>i</a:t>
                  </a:r>
                  <a:r>
                    <a:rPr lang="en-US" sz="2400" b="1" dirty="0"/>
                    <a:t> , </a:t>
                  </a:r>
                  <a:r>
                    <a:rPr lang="en-US" sz="2400" b="1" dirty="0" err="1"/>
                    <a:t>v</a:t>
                  </a:r>
                  <a:r>
                    <a:rPr lang="en-US" sz="2400" b="1" baseline="-18000" dirty="0" err="1"/>
                    <a:t>j</a:t>
                  </a:r>
                  <a:r>
                    <a:rPr lang="zh-CN" altLang="en-US" sz="2400" b="1" dirty="0"/>
                    <a:t>不邻接时</a:t>
                  </a:r>
                </a:p>
              </p:txBody>
            </p:sp>
            <p:sp>
              <p:nvSpPr>
                <p:cNvPr id="19" name="Rectangle 47"/>
                <p:cNvSpPr>
                  <a:spLocks noChangeArrowheads="1"/>
                </p:cNvSpPr>
                <p:nvPr/>
              </p:nvSpPr>
              <p:spPr bwMode="auto">
                <a:xfrm>
                  <a:off x="0" y="168"/>
                  <a:ext cx="748" cy="2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r>
                    <a:rPr lang="en-US" sz="2400" b="1" dirty="0"/>
                    <a:t>A[</a:t>
                  </a:r>
                  <a:r>
                    <a:rPr lang="en-US" sz="2400" b="1" dirty="0" err="1"/>
                    <a:t>i</a:t>
                  </a:r>
                  <a:r>
                    <a:rPr lang="en-US" sz="2400" b="1" dirty="0"/>
                    <a:t>][j]</a:t>
                  </a:r>
                  <a:r>
                    <a:rPr lang="zh-CN" altLang="en-US" sz="2400" b="1" dirty="0"/>
                    <a:t> </a:t>
                  </a:r>
                  <a:r>
                    <a:rPr lang="en-US" sz="2400" b="1" dirty="0"/>
                    <a:t>=</a:t>
                  </a:r>
                </a:p>
              </p:txBody>
            </p:sp>
            <p:sp>
              <p:nvSpPr>
                <p:cNvPr id="20" name="AutoShape 48"/>
                <p:cNvSpPr>
                  <a:spLocks/>
                </p:cNvSpPr>
                <p:nvPr/>
              </p:nvSpPr>
              <p:spPr bwMode="auto">
                <a:xfrm>
                  <a:off x="808" y="71"/>
                  <a:ext cx="91" cy="453"/>
                </a:xfrm>
                <a:prstGeom prst="leftBrace">
                  <a:avLst>
                    <a:gd name="adj1" fmla="val 41484"/>
                    <a:gd name="adj2" fmla="val 50000"/>
                  </a:avLst>
                </a:pr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endParaRPr lang="zh-CN" altLang="en-US" sz="2400"/>
                </a:p>
              </p:txBody>
            </p:sp>
          </p:grpSp>
          <p:sp>
            <p:nvSpPr>
              <p:cNvPr id="16" name="Line 49"/>
              <p:cNvSpPr>
                <a:spLocks noChangeShapeType="1"/>
              </p:cNvSpPr>
              <p:nvPr/>
            </p:nvSpPr>
            <p:spPr bwMode="auto">
              <a:xfrm flipH="1">
                <a:off x="2329" y="421"/>
                <a:ext cx="45" cy="182"/>
              </a:xfrm>
              <a:prstGeom prst="line">
                <a:avLst/>
              </a:pr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 sz="2400"/>
              </a:p>
            </p:txBody>
          </p:sp>
        </p:grpSp>
      </p:grpSp>
      <p:sp>
        <p:nvSpPr>
          <p:cNvPr id="53" name="灯片编号占位符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207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邻接矩阵 </a:t>
            </a:r>
            <a:r>
              <a:rPr lang="en-US" altLang="zh-CN" sz="2400" dirty="0"/>
              <a:t>(Adjacency Matrix) </a:t>
            </a:r>
            <a:r>
              <a:rPr lang="zh-CN" altLang="en-US" sz="2400" dirty="0"/>
              <a:t>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257300"/>
            <a:ext cx="71437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邻接矩阵的实现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32000" y="976838"/>
            <a:ext cx="8280000" cy="5063602"/>
          </a:xfrm>
        </p:spPr>
        <p:txBody>
          <a:bodyPr>
            <a:normAutofit/>
          </a:bodyPr>
          <a:lstStyle/>
          <a:p>
            <a:pPr marL="11113" indent="-111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      </a:t>
            </a:r>
            <a:r>
              <a:rPr lang="zh-CN" altLang="en-US" sz="2200" dirty="0">
                <a:latin typeface="Microsoft YaHei" charset="0"/>
                <a:ea typeface="Microsoft YaHei" charset="0"/>
                <a:cs typeface="Microsoft YaHei" charset="0"/>
              </a:rPr>
              <a:t>图的邻接矩阵的实现比较容易，定义</a:t>
            </a:r>
            <a:r>
              <a:rPr lang="zh-CN" altLang="en-US" sz="22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两个数组</a:t>
            </a:r>
            <a:r>
              <a:rPr lang="zh-CN" altLang="en-US" sz="2200" dirty="0">
                <a:latin typeface="Microsoft YaHei" charset="0"/>
                <a:ea typeface="Microsoft YaHei" charset="0"/>
                <a:cs typeface="Microsoft YaHei" charset="0"/>
              </a:rPr>
              <a:t>分别存储</a:t>
            </a:r>
            <a:r>
              <a:rPr lang="zh-CN" altLang="en-US" sz="22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顶点信息</a:t>
            </a:r>
            <a:r>
              <a:rPr lang="en-US" altLang="zh-CN" sz="22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zh-CN" altLang="en-US" sz="22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数据元素</a:t>
            </a:r>
            <a:r>
              <a:rPr lang="en-US" altLang="zh-CN" sz="22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)</a:t>
            </a:r>
            <a:r>
              <a:rPr lang="zh-CN" altLang="en-US" sz="2200" dirty="0">
                <a:latin typeface="Microsoft YaHei" charset="0"/>
                <a:ea typeface="Microsoft YaHei" charset="0"/>
                <a:cs typeface="Microsoft YaHei" charset="0"/>
              </a:rPr>
              <a:t>和</a:t>
            </a:r>
            <a:r>
              <a:rPr lang="zh-CN" altLang="en-US" sz="22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边或弧的信息</a:t>
            </a:r>
            <a:r>
              <a:rPr lang="en-US" altLang="zh-CN" sz="22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zh-CN" altLang="en-US" sz="22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数据元素之间的关系</a:t>
            </a:r>
            <a:r>
              <a:rPr lang="en-US" altLang="zh-CN" sz="22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) </a:t>
            </a:r>
            <a:r>
              <a:rPr lang="zh-CN" altLang="en-US" sz="2200" dirty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 marL="11113" indent="-111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zh-CN" altLang="en-US" sz="2200" dirty="0">
                <a:latin typeface="Microsoft YaHei" charset="0"/>
                <a:ea typeface="Microsoft YaHei" charset="0"/>
                <a:cs typeface="Microsoft YaHei" charset="0"/>
              </a:rPr>
              <a:t>其存储结构形式定义如下：</a:t>
            </a:r>
          </a:p>
          <a:p>
            <a:pPr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2200" dirty="0">
                <a:solidFill>
                  <a:srgbClr val="005825"/>
                </a:solidFill>
                <a:latin typeface="Microsoft YaHei" charset="0"/>
                <a:ea typeface="Microsoft YaHei" charset="0"/>
                <a:cs typeface="Microsoft YaHei" charset="0"/>
              </a:rPr>
              <a:t>#define INFINITY  MAX_VAL</a:t>
            </a:r>
            <a:r>
              <a:rPr lang="en-US" altLang="zh-CN" sz="2200" dirty="0">
                <a:latin typeface="Microsoft YaHei" charset="0"/>
                <a:ea typeface="Microsoft YaHei" charset="0"/>
                <a:cs typeface="Microsoft YaHei" charset="0"/>
              </a:rPr>
              <a:t>     	/* </a:t>
            </a:r>
            <a:r>
              <a:rPr lang="zh-CN" altLang="en-US" sz="2200" dirty="0">
                <a:latin typeface="Microsoft YaHei" charset="0"/>
                <a:ea typeface="Microsoft YaHei" charset="0"/>
                <a:cs typeface="Microsoft YaHei" charset="0"/>
              </a:rPr>
              <a:t>最大值∞ *</a:t>
            </a:r>
            <a:r>
              <a:rPr lang="en-US" altLang="zh-CN" sz="2200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</a:p>
          <a:p>
            <a:pPr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endParaRPr lang="zh-CN" altLang="en-US" sz="12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2200" dirty="0">
                <a:latin typeface="Microsoft YaHei" charset="0"/>
                <a:ea typeface="Microsoft YaHei" charset="0"/>
                <a:cs typeface="Microsoft YaHei" charset="0"/>
              </a:rPr>
              <a:t>/* </a:t>
            </a:r>
            <a:r>
              <a:rPr lang="zh-CN" altLang="en-US" sz="2200" dirty="0">
                <a:latin typeface="Microsoft YaHei" charset="0"/>
                <a:ea typeface="Microsoft YaHei" charset="0"/>
                <a:cs typeface="Microsoft YaHei" charset="0"/>
              </a:rPr>
              <a:t>根据图的权值类型，分别定义为最大整数或实数 *</a:t>
            </a:r>
            <a:r>
              <a:rPr lang="en-US" altLang="zh-CN" sz="2200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</a:p>
          <a:p>
            <a:pPr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2200" dirty="0">
                <a:solidFill>
                  <a:srgbClr val="005825"/>
                </a:solidFill>
                <a:latin typeface="Microsoft YaHei" charset="0"/>
                <a:ea typeface="Microsoft YaHei" charset="0"/>
                <a:cs typeface="Microsoft YaHei" charset="0"/>
              </a:rPr>
              <a:t>#define MAX_VEX  30     </a:t>
            </a:r>
            <a:r>
              <a:rPr lang="en-US" altLang="zh-CN" sz="2200" dirty="0">
                <a:latin typeface="Microsoft YaHei" charset="0"/>
                <a:ea typeface="Microsoft YaHei" charset="0"/>
                <a:cs typeface="Microsoft YaHei" charset="0"/>
              </a:rPr>
              <a:t>		/*  </a:t>
            </a:r>
            <a:r>
              <a:rPr lang="zh-CN" altLang="en-US" sz="2200" dirty="0">
                <a:latin typeface="Microsoft YaHei" charset="0"/>
                <a:ea typeface="Microsoft YaHei" charset="0"/>
                <a:cs typeface="Microsoft YaHei" charset="0"/>
              </a:rPr>
              <a:t>最大顶点数目 *</a:t>
            </a:r>
            <a:r>
              <a:rPr lang="en-US" altLang="zh-CN" sz="2200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</a:p>
          <a:p>
            <a:pPr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endParaRPr lang="zh-CN" altLang="en-US" sz="12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3366FF"/>
              </a:buClr>
              <a:buSzPct val="80000"/>
              <a:buNone/>
            </a:pPr>
            <a:r>
              <a:rPr lang="en-US" altLang="zh-CN" sz="2200" dirty="0">
                <a:latin typeface="Microsoft YaHei" charset="0"/>
                <a:ea typeface="Microsoft YaHei" charset="0"/>
                <a:cs typeface="Microsoft YaHei" charset="0"/>
              </a:rPr>
              <a:t>/*  {</a:t>
            </a:r>
            <a:r>
              <a:rPr lang="zh-CN" altLang="en-US" sz="2200" dirty="0">
                <a:latin typeface="Microsoft YaHei" charset="0"/>
                <a:ea typeface="Microsoft YaHei" charset="0"/>
                <a:cs typeface="Microsoft YaHei" charset="0"/>
              </a:rPr>
              <a:t>有向图，无向图，带权有向图，带权无向图</a:t>
            </a:r>
            <a:r>
              <a:rPr lang="en-US" altLang="zh-CN" sz="2200" dirty="0">
                <a:latin typeface="Microsoft YaHei" charset="0"/>
                <a:ea typeface="Microsoft YaHei" charset="0"/>
                <a:cs typeface="Microsoft YaHei" charset="0"/>
              </a:rPr>
              <a:t>}  */</a:t>
            </a:r>
            <a:endParaRPr lang="zh-CN" altLang="en-US" sz="22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2200" dirty="0">
                <a:solidFill>
                  <a:srgbClr val="005825"/>
                </a:solidFill>
                <a:latin typeface="Microsoft YaHei" charset="0"/>
                <a:ea typeface="Microsoft YaHei" charset="0"/>
                <a:cs typeface="Microsoft YaHei" charset="0"/>
              </a:rPr>
              <a:t>typedef </a:t>
            </a:r>
            <a:r>
              <a:rPr lang="en-US" altLang="zh-CN" sz="2200" dirty="0" err="1">
                <a:solidFill>
                  <a:srgbClr val="005825"/>
                </a:solidFill>
                <a:latin typeface="Microsoft YaHei" charset="0"/>
                <a:ea typeface="Microsoft YaHei" charset="0"/>
                <a:cs typeface="Microsoft YaHei" charset="0"/>
              </a:rPr>
              <a:t>enum</a:t>
            </a:r>
            <a:r>
              <a:rPr lang="en-US" altLang="zh-CN" sz="2200" dirty="0">
                <a:solidFill>
                  <a:srgbClr val="005825"/>
                </a:solidFill>
                <a:latin typeface="Microsoft YaHei" charset="0"/>
                <a:ea typeface="Microsoft YaHei" charset="0"/>
                <a:cs typeface="Microsoft YaHei" charset="0"/>
              </a:rPr>
              <a:t> {DG, AG, WDG, WAG} </a:t>
            </a:r>
            <a:r>
              <a:rPr lang="en-US" altLang="zh-CN" sz="2200" dirty="0" err="1">
                <a:solidFill>
                  <a:srgbClr val="005825"/>
                </a:solidFill>
                <a:latin typeface="Microsoft YaHei" charset="0"/>
                <a:ea typeface="Microsoft YaHei" charset="0"/>
                <a:cs typeface="Microsoft YaHei" charset="0"/>
              </a:rPr>
              <a:t>GraphKind</a:t>
            </a:r>
            <a:r>
              <a:rPr lang="en-US" altLang="zh-CN" sz="2200" dirty="0">
                <a:solidFill>
                  <a:srgbClr val="005825"/>
                </a:solidFill>
                <a:latin typeface="Microsoft YaHei" charset="0"/>
                <a:ea typeface="Microsoft YaHei" charset="0"/>
                <a:cs typeface="Microsoft YaHei" charset="0"/>
              </a:rPr>
              <a:t> ;</a:t>
            </a:r>
          </a:p>
          <a:p>
            <a:endParaRPr kumimoji="1" lang="zh-CN" altLang="en-US" sz="22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807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邻接矩阵的实现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32000" y="949569"/>
            <a:ext cx="8083350" cy="490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dirty="0" err="1">
                <a:latin typeface="Microsoft YaHei" charset="0"/>
                <a:ea typeface="Microsoft YaHei" charset="0"/>
                <a:cs typeface="Microsoft YaHei" charset="0"/>
              </a:rPr>
              <a:t>typedef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dirty="0" err="1">
                <a:latin typeface="Microsoft YaHei" charset="0"/>
                <a:ea typeface="Microsoft YaHei" charset="0"/>
                <a:cs typeface="Microsoft YaHei" charset="0"/>
              </a:rPr>
              <a:t>struct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dirty="0" err="1">
                <a:latin typeface="Microsoft YaHei" charset="0"/>
                <a:ea typeface="Microsoft YaHei" charset="0"/>
                <a:cs typeface="Microsoft YaHei" charset="0"/>
              </a:rPr>
              <a:t>ArcType</a:t>
            </a:r>
            <a:endParaRPr 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55600" lvl="1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{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   </a:t>
            </a:r>
            <a:r>
              <a:rPr lang="en-US" dirty="0" err="1">
                <a:latin typeface="Microsoft YaHei" charset="0"/>
                <a:ea typeface="Microsoft YaHei" charset="0"/>
                <a:cs typeface="Microsoft YaHei" charset="0"/>
              </a:rPr>
              <a:t>VexType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vex1, vex2 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;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/* 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弧或边所依附的两个</a:t>
            </a: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顶点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*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</a:p>
          <a:p>
            <a:pPr marL="723900" lvl="2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dirty="0" err="1">
                <a:latin typeface="Microsoft YaHei" charset="0"/>
                <a:ea typeface="Microsoft YaHei" charset="0"/>
                <a:cs typeface="Microsoft YaHei" charset="0"/>
              </a:rPr>
              <a:t>ArcValType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ArcVal</a:t>
            </a:r>
            <a:r>
              <a:rPr lang="en-US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;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/* 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弧或边的</a:t>
            </a:r>
            <a:r>
              <a:rPr lang="zh-CN" altLang="en-US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权值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 *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</a:p>
          <a:p>
            <a:pPr marL="723900" lvl="2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dirty="0" err="1">
                <a:latin typeface="Microsoft YaHei" charset="0"/>
                <a:ea typeface="Microsoft YaHei" charset="0"/>
                <a:cs typeface="Microsoft YaHei" charset="0"/>
              </a:rPr>
              <a:t>ArcInfoType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ArcInfo</a:t>
            </a:r>
            <a:r>
              <a:rPr lang="en-US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;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/* 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弧或边的其它信息   *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</a:p>
          <a:p>
            <a:pPr marL="355600" lvl="1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} </a:t>
            </a:r>
            <a:r>
              <a:rPr lang="en-US" dirty="0" err="1">
                <a:latin typeface="Microsoft YaHei" charset="0"/>
                <a:ea typeface="Microsoft YaHei" charset="0"/>
                <a:cs typeface="Microsoft YaHei" charset="0"/>
              </a:rPr>
              <a:t>ArcType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 ;   			/* 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弧或边的结构定义  *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55600" lvl="1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dirty="0" err="1">
                <a:latin typeface="Microsoft YaHei" charset="0"/>
                <a:ea typeface="Microsoft YaHei" charset="0"/>
                <a:cs typeface="Microsoft YaHei" charset="0"/>
              </a:rPr>
              <a:t>typedef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dirty="0" err="1">
                <a:latin typeface="Microsoft YaHei" charset="0"/>
                <a:ea typeface="Microsoft YaHei" charset="0"/>
                <a:cs typeface="Microsoft YaHei" charset="0"/>
              </a:rPr>
              <a:t>struct</a:t>
            </a:r>
            <a:endParaRPr 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55600" lvl="1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{ 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dirty="0" err="1">
                <a:latin typeface="Microsoft YaHei" charset="0"/>
                <a:ea typeface="Microsoft YaHei" charset="0"/>
                <a:cs typeface="Microsoft YaHei" charset="0"/>
              </a:rPr>
              <a:t>GraphKind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  kind ;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	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	    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/* 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图的种类标志  *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</a:p>
          <a:p>
            <a:pPr marL="723900" lvl="2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int  </a:t>
            </a:r>
            <a:r>
              <a:rPr lang="en-US" dirty="0" err="1">
                <a:latin typeface="Microsoft YaHei" charset="0"/>
                <a:ea typeface="Microsoft YaHei" charset="0"/>
                <a:cs typeface="Microsoft YaHei" charset="0"/>
              </a:rPr>
              <a:t>vexnum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 , </a:t>
            </a:r>
            <a:r>
              <a:rPr lang="en-US" dirty="0" err="1">
                <a:latin typeface="Microsoft YaHei" charset="0"/>
                <a:ea typeface="Microsoft YaHei" charset="0"/>
                <a:cs typeface="Microsoft YaHei" charset="0"/>
              </a:rPr>
              <a:t>arcnum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 ;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	    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/* 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图的当前顶点数和弧数  *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</a:p>
          <a:p>
            <a:pPr marL="723900" lvl="2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dirty="0" err="1">
                <a:latin typeface="Microsoft YaHei" charset="0"/>
                <a:ea typeface="Microsoft YaHei" charset="0"/>
                <a:cs typeface="Microsoft YaHei" charset="0"/>
              </a:rPr>
              <a:t>VexType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   </a:t>
            </a:r>
            <a:r>
              <a:rPr lang="en-US" dirty="0" err="1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vexs</a:t>
            </a:r>
            <a:r>
              <a:rPr 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[MAX_VEX] ;</a:t>
            </a: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	    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/*  </a:t>
            </a: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顶点数组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 *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</a:p>
          <a:p>
            <a:pPr marL="723900" lvl="2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dirty="0" err="1">
                <a:latin typeface="Microsoft YaHei" charset="0"/>
                <a:ea typeface="Microsoft YaHei" charset="0"/>
                <a:cs typeface="Microsoft YaHei" charset="0"/>
              </a:rPr>
              <a:t>AdjType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   </a:t>
            </a:r>
            <a:r>
              <a:rPr lang="en-US" dirty="0" err="1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adj</a:t>
            </a:r>
            <a:r>
              <a:rPr lang="en-US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[MAX_VEX][MAX_VEX];  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/*  </a:t>
            </a: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边数组 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*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  <a:endParaRPr 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723900" lvl="2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} </a:t>
            </a:r>
            <a:r>
              <a:rPr lang="en-US" dirty="0" err="1">
                <a:latin typeface="Microsoft YaHei" charset="0"/>
                <a:ea typeface="Microsoft YaHei" charset="0"/>
                <a:cs typeface="Microsoft YaHei" charset="0"/>
              </a:rPr>
              <a:t>MGraph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 ;   			    /* 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图的结构定义  *</a:t>
            </a:r>
            <a:r>
              <a:rPr lang="en-US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</a:p>
        </p:txBody>
      </p:sp>
      <p:sp>
        <p:nvSpPr>
          <p:cNvPr id="8" name="矩形 7"/>
          <p:cNvSpPr/>
          <p:nvPr/>
        </p:nvSpPr>
        <p:spPr>
          <a:xfrm>
            <a:off x="426427" y="5583652"/>
            <a:ext cx="8088923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zh-CN" altLang="en-US" b="1"/>
              <a:t>利用上述定义的数据结构，可以方便地实现图的各种操作。</a:t>
            </a:r>
            <a:endParaRPr lang="zh-CN" altLang="en-US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9658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邻接矩阵的实现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883920"/>
            <a:ext cx="8280000" cy="5156520"/>
          </a:xfrm>
        </p:spPr>
        <p:txBody>
          <a:bodyPr/>
          <a:lstStyle/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zh-CN" altLang="en-US" sz="1600" b="1" dirty="0">
                <a:solidFill>
                  <a:srgbClr val="005825"/>
                </a:solidFill>
              </a:rPr>
              <a:t>图的创建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1400" dirty="0" err="1">
                <a:latin typeface="Microsoft YaHei" charset="0"/>
                <a:ea typeface="Microsoft YaHei" charset="0"/>
                <a:cs typeface="Microsoft YaHei" charset="0"/>
              </a:rPr>
              <a:t>AdjGraph</a:t>
            </a:r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  *</a:t>
            </a:r>
            <a:r>
              <a:rPr lang="en-US" altLang="zh-CN" sz="1400" dirty="0" err="1">
                <a:latin typeface="Microsoft YaHei" charset="0"/>
                <a:ea typeface="Microsoft YaHei" charset="0"/>
                <a:cs typeface="Microsoft YaHei" charset="0"/>
              </a:rPr>
              <a:t>Create_Graph</a:t>
            </a:r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en-US" altLang="zh-CN" sz="1400" dirty="0" err="1">
                <a:latin typeface="Microsoft YaHei" charset="0"/>
                <a:ea typeface="Microsoft YaHei" charset="0"/>
                <a:cs typeface="Microsoft YaHei" charset="0"/>
              </a:rPr>
              <a:t>MGraph</a:t>
            </a:r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 * G)</a:t>
            </a:r>
          </a:p>
          <a:p>
            <a:pPr marL="355600" lvl="1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{   </a:t>
            </a:r>
            <a:r>
              <a:rPr lang="en-US" altLang="zh-CN" sz="1400" dirty="0" err="1">
                <a:latin typeface="Microsoft YaHei" charset="0"/>
                <a:ea typeface="Microsoft YaHei" charset="0"/>
                <a:cs typeface="Microsoft YaHei" charset="0"/>
              </a:rPr>
              <a:t>printf</a:t>
            </a:r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(“</a:t>
            </a:r>
            <a:r>
              <a:rPr lang="zh-CN" altLang="en-US" sz="1400" dirty="0">
                <a:latin typeface="Microsoft YaHei" charset="0"/>
                <a:ea typeface="Microsoft YaHei" charset="0"/>
                <a:cs typeface="Microsoft YaHei" charset="0"/>
              </a:rPr>
              <a:t>请输入图的种类标志：”</a:t>
            </a:r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) ;</a:t>
            </a:r>
          </a:p>
          <a:p>
            <a:pPr marL="723900" lvl="2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1400" dirty="0" err="1">
                <a:latin typeface="Microsoft YaHei" charset="0"/>
                <a:ea typeface="Microsoft YaHei" charset="0"/>
                <a:cs typeface="Microsoft YaHei" charset="0"/>
              </a:rPr>
              <a:t>scanf</a:t>
            </a:r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(“%d”, &amp;G-&gt;kind) ;</a:t>
            </a:r>
          </a:p>
          <a:p>
            <a:pPr marL="723900" lvl="2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G-&gt;</a:t>
            </a:r>
            <a:r>
              <a:rPr lang="en-US" altLang="zh-CN" sz="1400" dirty="0" err="1">
                <a:latin typeface="Microsoft YaHei" charset="0"/>
                <a:ea typeface="Microsoft YaHei" charset="0"/>
                <a:cs typeface="Microsoft YaHei" charset="0"/>
              </a:rPr>
              <a:t>vexnum</a:t>
            </a:r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 = 0 ;       /*  </a:t>
            </a:r>
            <a:r>
              <a:rPr lang="zh-CN" altLang="en-US" sz="1400" dirty="0">
                <a:latin typeface="Microsoft YaHei" charset="0"/>
                <a:ea typeface="Microsoft YaHei" charset="0"/>
                <a:cs typeface="Microsoft YaHei" charset="0"/>
              </a:rPr>
              <a:t>初始化顶点个数  *</a:t>
            </a:r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</a:p>
          <a:p>
            <a:pPr marL="723900" lvl="2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return(G) ; </a:t>
            </a:r>
          </a:p>
          <a:p>
            <a:pPr marL="355600" lvl="1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}</a:t>
            </a:r>
          </a:p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endParaRPr lang="zh-CN" altLang="en-US" b="1" dirty="0">
              <a:solidFill>
                <a:srgbClr val="005825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 dirty="0"/>
              <a:t>Data Structure &amp; Algorithms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432000" y="2727960"/>
            <a:ext cx="6365040" cy="2956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zh-CN" altLang="en-US" sz="1600" b="1" dirty="0">
                <a:solidFill>
                  <a:srgbClr val="005825"/>
                </a:solidFill>
              </a:rPr>
              <a:t>图的顶点定位</a:t>
            </a:r>
          </a:p>
          <a:p>
            <a:pPr marL="11113" indent="-11113" fontAlgn="base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图的顶点定位操作实际上是确定一个顶点在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vexs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数组中的位置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下标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) 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zh-CN" altLang="en-US" sz="1600" dirty="0">
                <a:solidFill>
                  <a:srgbClr val="005825"/>
                </a:solidFill>
                <a:latin typeface="Microsoft YaHei" charset="0"/>
                <a:ea typeface="Microsoft YaHei" charset="0"/>
                <a:cs typeface="Microsoft YaHei" charset="0"/>
              </a:rPr>
              <a:t>其过程完全等同于在顺序存储的线性表中查找一个数据元素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 fontAlgn="base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zh-CN" altLang="en-US" sz="1400" dirty="0">
                <a:latin typeface="Microsoft YaHei" charset="0"/>
                <a:ea typeface="Microsoft YaHei" charset="0"/>
                <a:cs typeface="Microsoft YaHei" charset="0"/>
              </a:rPr>
              <a:t>算法实现：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1400" dirty="0" err="1">
                <a:latin typeface="Microsoft YaHei" charset="0"/>
                <a:ea typeface="Microsoft YaHei" charset="0"/>
                <a:cs typeface="Microsoft YaHei" charset="0"/>
              </a:rPr>
              <a:t>int</a:t>
            </a:r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1400" dirty="0" err="1">
                <a:latin typeface="Microsoft YaHei" charset="0"/>
                <a:ea typeface="Microsoft YaHei" charset="0"/>
                <a:cs typeface="Microsoft YaHei" charset="0"/>
              </a:rPr>
              <a:t>LocateVex</a:t>
            </a:r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en-US" altLang="zh-CN" sz="1400" dirty="0" err="1">
                <a:latin typeface="Microsoft YaHei" charset="0"/>
                <a:ea typeface="Microsoft YaHei" charset="0"/>
                <a:cs typeface="Microsoft YaHei" charset="0"/>
              </a:rPr>
              <a:t>MGraph</a:t>
            </a:r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 *G , </a:t>
            </a:r>
            <a:r>
              <a:rPr lang="en-US" altLang="zh-CN" sz="1400" dirty="0" err="1">
                <a:latin typeface="Microsoft YaHei" charset="0"/>
                <a:ea typeface="Microsoft YaHei" charset="0"/>
                <a:cs typeface="Microsoft YaHei" charset="0"/>
              </a:rPr>
              <a:t>VexType</a:t>
            </a:r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 *</a:t>
            </a:r>
            <a:r>
              <a:rPr lang="en-US" altLang="zh-CN" sz="1400" dirty="0" err="1">
                <a:latin typeface="Microsoft YaHei" charset="0"/>
                <a:ea typeface="Microsoft YaHei" charset="0"/>
                <a:cs typeface="Microsoft YaHei" charset="0"/>
              </a:rPr>
              <a:t>vp</a:t>
            </a:r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) 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   {  </a:t>
            </a:r>
            <a:r>
              <a:rPr lang="en-US" altLang="zh-CN" sz="1400" dirty="0" err="1">
                <a:latin typeface="Microsoft YaHei" charset="0"/>
                <a:ea typeface="Microsoft YaHei" charset="0"/>
                <a:cs typeface="Microsoft YaHei" charset="0"/>
              </a:rPr>
              <a:t>int</a:t>
            </a:r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  k ;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       for (k=0 ; k&lt;G-&gt;</a:t>
            </a:r>
            <a:r>
              <a:rPr lang="en-US" altLang="zh-CN" sz="1400" dirty="0" err="1">
                <a:latin typeface="Microsoft YaHei" charset="0"/>
                <a:ea typeface="Microsoft YaHei" charset="0"/>
                <a:cs typeface="Microsoft YaHei" charset="0"/>
              </a:rPr>
              <a:t>vexnum</a:t>
            </a:r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 ; k++)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            if (</a:t>
            </a:r>
            <a:r>
              <a:rPr lang="en-US" altLang="zh-CN" sz="1400" dirty="0">
                <a:solidFill>
                  <a:srgbClr val="005825"/>
                </a:solidFill>
                <a:latin typeface="Microsoft YaHei" charset="0"/>
                <a:ea typeface="Microsoft YaHei" charset="0"/>
                <a:cs typeface="Microsoft YaHei" charset="0"/>
              </a:rPr>
              <a:t>G-&gt;</a:t>
            </a:r>
            <a:r>
              <a:rPr lang="en-US" altLang="zh-CN" sz="1400" dirty="0" err="1">
                <a:solidFill>
                  <a:srgbClr val="005825"/>
                </a:solidFill>
                <a:latin typeface="Microsoft YaHei" charset="0"/>
                <a:ea typeface="Microsoft YaHei" charset="0"/>
                <a:cs typeface="Microsoft YaHei" charset="0"/>
              </a:rPr>
              <a:t>vexs</a:t>
            </a:r>
            <a:r>
              <a:rPr lang="en-US" altLang="zh-CN" sz="1400" dirty="0">
                <a:solidFill>
                  <a:srgbClr val="005825"/>
                </a:solidFill>
                <a:latin typeface="Microsoft YaHei" charset="0"/>
                <a:ea typeface="Microsoft YaHei" charset="0"/>
                <a:cs typeface="Microsoft YaHei" charset="0"/>
              </a:rPr>
              <a:t>[k]==*</a:t>
            </a:r>
            <a:r>
              <a:rPr lang="en-US" altLang="zh-CN" sz="1400" dirty="0" err="1">
                <a:solidFill>
                  <a:srgbClr val="005825"/>
                </a:solidFill>
                <a:latin typeface="Microsoft YaHei" charset="0"/>
                <a:ea typeface="Microsoft YaHei" charset="0"/>
                <a:cs typeface="Microsoft YaHei" charset="0"/>
              </a:rPr>
              <a:t>vp</a:t>
            </a:r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)  return(k) ;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       return(-1) ;     /*  </a:t>
            </a:r>
            <a:r>
              <a:rPr lang="zh-CN" altLang="en-US" sz="1400" dirty="0">
                <a:latin typeface="Microsoft YaHei" charset="0"/>
                <a:ea typeface="Microsoft YaHei" charset="0"/>
                <a:cs typeface="Microsoft YaHei" charset="0"/>
              </a:rPr>
              <a:t>图中无此顶点  *</a:t>
            </a:r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   }</a:t>
            </a:r>
          </a:p>
        </p:txBody>
      </p:sp>
    </p:spTree>
    <p:extLst>
      <p:ext uri="{BB962C8B-B14F-4D97-AF65-F5344CB8AC3E}">
        <p14:creationId xmlns:p14="http://schemas.microsoft.com/office/powerpoint/2010/main" val="214459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邻接矩阵的实现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914401"/>
            <a:ext cx="8280000" cy="5441950"/>
          </a:xfrm>
        </p:spPr>
        <p:txBody>
          <a:bodyPr>
            <a:normAutofit fontScale="47500" lnSpcReduction="20000"/>
          </a:bodyPr>
          <a:lstStyle/>
          <a:p>
            <a:pPr fontAlgn="base">
              <a:lnSpc>
                <a:spcPct val="110000"/>
              </a:lnSpc>
              <a:spcBef>
                <a:spcPts val="9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zh-CN" altLang="en-US" sz="4400" b="1" dirty="0">
                <a:solidFill>
                  <a:srgbClr val="005825"/>
                </a:solidFill>
              </a:rPr>
              <a:t>向图中增加顶点</a:t>
            </a:r>
          </a:p>
          <a:p>
            <a:pPr marL="11113" indent="-11113" fontAlgn="base">
              <a:lnSpc>
                <a:spcPct val="110000"/>
              </a:lnSpc>
              <a:spcBef>
                <a:spcPts val="9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zh-CN" altLang="en-US" sz="3800" dirty="0"/>
              <a:t>向图中增加一个顶点的操作，</a:t>
            </a:r>
            <a:r>
              <a:rPr lang="zh-CN" altLang="en-US" sz="3800" b="1" dirty="0">
                <a:solidFill>
                  <a:srgbClr val="005825"/>
                </a:solidFill>
              </a:rPr>
              <a:t>类似在顺序存储的线性表的末尾增加一个数据元素</a:t>
            </a:r>
            <a:r>
              <a:rPr lang="zh-CN" altLang="en-US" sz="3800" dirty="0"/>
              <a:t>。</a:t>
            </a:r>
          </a:p>
          <a:p>
            <a:pPr fontAlgn="base">
              <a:lnSpc>
                <a:spcPct val="110000"/>
              </a:lnSpc>
              <a:spcBef>
                <a:spcPts val="900"/>
              </a:spcBef>
              <a:spcAft>
                <a:spcPct val="0"/>
              </a:spcAft>
              <a:buNone/>
            </a:pPr>
            <a:r>
              <a:rPr lang="en-US" altLang="zh-CN" sz="2900" dirty="0"/>
              <a:t>int  </a:t>
            </a:r>
            <a:r>
              <a:rPr lang="en-US" altLang="zh-CN" sz="2900" dirty="0" err="1"/>
              <a:t>AddVertex</a:t>
            </a:r>
            <a:r>
              <a:rPr lang="en-US" altLang="zh-CN" sz="2900" dirty="0"/>
              <a:t>(</a:t>
            </a:r>
            <a:r>
              <a:rPr lang="en-US" altLang="zh-CN" sz="2900" dirty="0" err="1"/>
              <a:t>MGraph</a:t>
            </a:r>
            <a:r>
              <a:rPr lang="en-US" altLang="zh-CN" sz="2900" dirty="0"/>
              <a:t> *G , </a:t>
            </a:r>
            <a:r>
              <a:rPr lang="en-US" altLang="zh-CN" sz="2900" dirty="0" err="1"/>
              <a:t>VexType</a:t>
            </a:r>
            <a:r>
              <a:rPr lang="en-US" altLang="zh-CN" sz="2900" dirty="0"/>
              <a:t> *</a:t>
            </a:r>
            <a:r>
              <a:rPr lang="en-US" altLang="zh-CN" sz="2900" dirty="0" err="1"/>
              <a:t>vp</a:t>
            </a:r>
            <a:r>
              <a:rPr lang="en-US" altLang="zh-CN" sz="2900" dirty="0"/>
              <a:t>) </a:t>
            </a:r>
          </a:p>
          <a:p>
            <a:pPr marL="355600" lvl="1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None/>
            </a:pPr>
            <a:r>
              <a:rPr lang="en-US" altLang="zh-CN" sz="2900" dirty="0"/>
              <a:t>{  int  k , j ;</a:t>
            </a:r>
          </a:p>
          <a:p>
            <a:pPr marL="723900" lvl="2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None/>
            </a:pPr>
            <a:r>
              <a:rPr lang="en-US" altLang="zh-CN" sz="2900" dirty="0"/>
              <a:t>if  (G-&gt;</a:t>
            </a:r>
            <a:r>
              <a:rPr lang="en-US" altLang="zh-CN" sz="2900" dirty="0" err="1"/>
              <a:t>vexnum</a:t>
            </a:r>
            <a:r>
              <a:rPr lang="en-US" altLang="zh-CN" sz="2900" dirty="0"/>
              <a:t> &gt;= MAX_VEX)</a:t>
            </a:r>
          </a:p>
          <a:p>
            <a:pPr marL="1079500" lvl="3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None/>
            </a:pPr>
            <a:r>
              <a:rPr lang="en-US" altLang="zh-CN" sz="2900" dirty="0"/>
              <a:t>{  </a:t>
            </a:r>
            <a:r>
              <a:rPr lang="en-US" altLang="zh-CN" sz="2900" dirty="0" err="1"/>
              <a:t>printf</a:t>
            </a:r>
            <a:r>
              <a:rPr lang="en-US" altLang="zh-CN" sz="2900" dirty="0"/>
              <a:t>(“Vertex Overflow !\n”) ; return(-1) ;  }</a:t>
            </a:r>
          </a:p>
          <a:p>
            <a:pPr marL="1079500" lvl="3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None/>
            </a:pPr>
            <a:endParaRPr lang="en-US" altLang="zh-CN" sz="1300" dirty="0"/>
          </a:p>
          <a:p>
            <a:pPr marL="723900" lvl="2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None/>
            </a:pPr>
            <a:r>
              <a:rPr lang="en-US" altLang="zh-CN" sz="2900" dirty="0"/>
              <a:t>if  (</a:t>
            </a:r>
            <a:r>
              <a:rPr lang="en-US" altLang="zh-CN" sz="2900" dirty="0" err="1"/>
              <a:t>LocateVex</a:t>
            </a:r>
            <a:r>
              <a:rPr lang="en-US" altLang="zh-CN" sz="2900" dirty="0"/>
              <a:t>(G , </a:t>
            </a:r>
            <a:r>
              <a:rPr lang="en-US" altLang="zh-CN" sz="2900" dirty="0" err="1"/>
              <a:t>vp</a:t>
            </a:r>
            <a:r>
              <a:rPr lang="en-US" altLang="zh-CN" sz="2900" dirty="0"/>
              <a:t>) != -1)</a:t>
            </a:r>
          </a:p>
          <a:p>
            <a:pPr marL="1079500" lvl="3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None/>
            </a:pPr>
            <a:r>
              <a:rPr lang="en-US" altLang="zh-CN" sz="2900" dirty="0"/>
              <a:t>{  </a:t>
            </a:r>
            <a:r>
              <a:rPr lang="en-US" altLang="zh-CN" sz="2900" dirty="0" err="1"/>
              <a:t>printf</a:t>
            </a:r>
            <a:r>
              <a:rPr lang="en-US" altLang="zh-CN" sz="2900" dirty="0"/>
              <a:t>(“Vertex has existed !\n”) ; return(-1) ; }</a:t>
            </a:r>
          </a:p>
          <a:p>
            <a:pPr marL="1079500" lvl="3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None/>
            </a:pPr>
            <a:endParaRPr lang="en-US" altLang="zh-CN" sz="1300" dirty="0"/>
          </a:p>
          <a:p>
            <a:pPr marL="723900" lvl="2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None/>
            </a:pPr>
            <a:r>
              <a:rPr lang="en-US" altLang="zh-CN" sz="2900" b="1" dirty="0">
                <a:solidFill>
                  <a:srgbClr val="005825"/>
                </a:solidFill>
              </a:rPr>
              <a:t>k = G-&gt;</a:t>
            </a:r>
            <a:r>
              <a:rPr lang="en-US" altLang="zh-CN" sz="2900" b="1" dirty="0" err="1">
                <a:solidFill>
                  <a:srgbClr val="005825"/>
                </a:solidFill>
              </a:rPr>
              <a:t>vexnum</a:t>
            </a:r>
            <a:r>
              <a:rPr lang="en-US" altLang="zh-CN" sz="2900" b="1" dirty="0">
                <a:solidFill>
                  <a:srgbClr val="005825"/>
                </a:solidFill>
              </a:rPr>
              <a:t> ; G-&gt;</a:t>
            </a:r>
            <a:r>
              <a:rPr lang="en-US" altLang="zh-CN" sz="2900" b="1" dirty="0" err="1">
                <a:solidFill>
                  <a:srgbClr val="005825"/>
                </a:solidFill>
              </a:rPr>
              <a:t>vexs</a:t>
            </a:r>
            <a:r>
              <a:rPr lang="en-US" altLang="zh-CN" sz="2900" b="1" dirty="0">
                <a:solidFill>
                  <a:srgbClr val="005825"/>
                </a:solidFill>
              </a:rPr>
              <a:t>[G-&gt;</a:t>
            </a:r>
            <a:r>
              <a:rPr lang="en-US" altLang="zh-CN" sz="2900" b="1" dirty="0" err="1">
                <a:solidFill>
                  <a:srgbClr val="005825"/>
                </a:solidFill>
              </a:rPr>
              <a:t>vexnum</a:t>
            </a:r>
            <a:r>
              <a:rPr lang="en-US" altLang="zh-CN" sz="2900" b="1" dirty="0">
                <a:solidFill>
                  <a:srgbClr val="005825"/>
                </a:solidFill>
              </a:rPr>
              <a:t>++] = *</a:t>
            </a:r>
            <a:r>
              <a:rPr lang="en-US" altLang="zh-CN" sz="2900" b="1" dirty="0" err="1">
                <a:solidFill>
                  <a:srgbClr val="005825"/>
                </a:solidFill>
              </a:rPr>
              <a:t>vp</a:t>
            </a:r>
            <a:r>
              <a:rPr lang="en-US" altLang="zh-CN" sz="2900" b="1" dirty="0">
                <a:solidFill>
                  <a:srgbClr val="005825"/>
                </a:solidFill>
              </a:rPr>
              <a:t> ;</a:t>
            </a:r>
            <a:r>
              <a:rPr lang="en-US" altLang="zh-CN" sz="2900" dirty="0"/>
              <a:t>  </a:t>
            </a:r>
          </a:p>
          <a:p>
            <a:pPr marL="723900" lvl="2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None/>
            </a:pPr>
            <a:endParaRPr lang="zh-CN" altLang="en-US" sz="1300" dirty="0"/>
          </a:p>
          <a:p>
            <a:pPr marL="723900" lvl="2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2900" dirty="0"/>
              <a:t>if (G-&gt;kind==DG||G-&gt;kind==AG) 	/*  </a:t>
            </a:r>
            <a:r>
              <a:rPr lang="zh-CN" altLang="en-US" sz="2900" dirty="0"/>
              <a:t>不带权的有向图或无向图  *</a:t>
            </a:r>
            <a:r>
              <a:rPr lang="en-US" altLang="zh-CN" sz="2900" dirty="0"/>
              <a:t>/</a:t>
            </a:r>
          </a:p>
          <a:p>
            <a:pPr marL="1079500" lvl="3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2900" dirty="0"/>
              <a:t>for (j=0 ; j&lt;G-&gt;</a:t>
            </a:r>
            <a:r>
              <a:rPr lang="en-US" altLang="zh-CN" sz="2900" dirty="0" err="1"/>
              <a:t>vexnum</a:t>
            </a:r>
            <a:r>
              <a:rPr lang="en-US" altLang="zh-CN" sz="2900" dirty="0"/>
              <a:t> ; j++)</a:t>
            </a:r>
          </a:p>
          <a:p>
            <a:pPr marL="1435100" lvl="4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2900" dirty="0"/>
              <a:t>G-&gt;</a:t>
            </a:r>
            <a:r>
              <a:rPr lang="en-US" altLang="zh-CN" sz="2900" dirty="0" err="1"/>
              <a:t>adj</a:t>
            </a:r>
            <a:r>
              <a:rPr lang="en-US" altLang="zh-CN" sz="2900" dirty="0"/>
              <a:t>[j][k].</a:t>
            </a:r>
            <a:r>
              <a:rPr lang="en-US" altLang="zh-CN" sz="2900" dirty="0" err="1"/>
              <a:t>ArcVal</a:t>
            </a:r>
            <a:r>
              <a:rPr lang="en-US" altLang="zh-CN" sz="2900" dirty="0"/>
              <a:t>=G-&gt;</a:t>
            </a:r>
            <a:r>
              <a:rPr lang="en-US" altLang="zh-CN" sz="2900" dirty="0" err="1"/>
              <a:t>adj</a:t>
            </a:r>
            <a:r>
              <a:rPr lang="en-US" altLang="zh-CN" sz="2900" dirty="0"/>
              <a:t>[k][j].</a:t>
            </a:r>
            <a:r>
              <a:rPr lang="en-US" altLang="zh-CN" sz="2900" dirty="0" err="1"/>
              <a:t>ArcVal</a:t>
            </a:r>
            <a:r>
              <a:rPr lang="en-US" altLang="zh-CN" sz="2900" dirty="0"/>
              <a:t>=0 ;  </a:t>
            </a:r>
          </a:p>
          <a:p>
            <a:pPr marL="723900" lvl="2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2900" dirty="0"/>
              <a:t>else</a:t>
            </a:r>
          </a:p>
          <a:p>
            <a:pPr marL="1079500" lvl="3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None/>
            </a:pPr>
            <a:r>
              <a:rPr lang="en-US" altLang="zh-CN" sz="2900" dirty="0"/>
              <a:t>for (j=0 ; j&lt;G-&gt;</a:t>
            </a:r>
            <a:r>
              <a:rPr lang="en-US" altLang="zh-CN" sz="2900" dirty="0" err="1"/>
              <a:t>vexnum</a:t>
            </a:r>
            <a:r>
              <a:rPr lang="en-US" altLang="zh-CN" sz="2900" dirty="0"/>
              <a:t> ; </a:t>
            </a:r>
            <a:r>
              <a:rPr lang="en-US" altLang="zh-CN" sz="2900" dirty="0" err="1"/>
              <a:t>j++</a:t>
            </a:r>
            <a:r>
              <a:rPr lang="en-US" altLang="zh-CN" sz="2900" dirty="0"/>
              <a:t>)   	/*  </a:t>
            </a:r>
            <a:r>
              <a:rPr lang="zh-CN" altLang="en-US" sz="2900" dirty="0"/>
              <a:t>带权的有向图或无向图  *</a:t>
            </a:r>
            <a:r>
              <a:rPr lang="en-US" altLang="zh-CN" sz="2900" dirty="0"/>
              <a:t>/</a:t>
            </a:r>
          </a:p>
          <a:p>
            <a:pPr marL="1435100" lvl="4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2900" dirty="0"/>
              <a:t>{   G-&gt;</a:t>
            </a:r>
            <a:r>
              <a:rPr lang="en-US" altLang="zh-CN" sz="2900" dirty="0" err="1"/>
              <a:t>adj</a:t>
            </a:r>
            <a:r>
              <a:rPr lang="en-US" altLang="zh-CN" sz="2900" dirty="0"/>
              <a:t>[j][k].</a:t>
            </a:r>
            <a:r>
              <a:rPr lang="en-US" altLang="zh-CN" sz="2900" dirty="0" err="1"/>
              <a:t>ArcVal</a:t>
            </a:r>
            <a:r>
              <a:rPr lang="en-US" altLang="zh-CN" sz="2900" dirty="0"/>
              <a:t>=INFINITY ;</a:t>
            </a:r>
          </a:p>
          <a:p>
            <a:pPr marL="1435100" lvl="4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2900" dirty="0"/>
              <a:t>    G-&gt;</a:t>
            </a:r>
            <a:r>
              <a:rPr lang="en-US" altLang="zh-CN" sz="2900" dirty="0" err="1"/>
              <a:t>adj</a:t>
            </a:r>
            <a:r>
              <a:rPr lang="en-US" altLang="zh-CN" sz="2900" dirty="0"/>
              <a:t>[k][j].</a:t>
            </a:r>
            <a:r>
              <a:rPr lang="en-US" altLang="zh-CN" sz="2900" dirty="0" err="1"/>
              <a:t>ArcVal</a:t>
            </a:r>
            <a:r>
              <a:rPr lang="en-US" altLang="zh-CN" sz="2900" dirty="0"/>
              <a:t>=INFINITY ;</a:t>
            </a:r>
          </a:p>
          <a:p>
            <a:pPr marL="1435100" lvl="4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2900" dirty="0"/>
              <a:t>}</a:t>
            </a:r>
          </a:p>
          <a:p>
            <a:pPr marL="723900" lvl="2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2900" dirty="0"/>
              <a:t>return(k) ;</a:t>
            </a:r>
          </a:p>
          <a:p>
            <a:pPr marL="355600" lvl="1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2900" dirty="0"/>
              <a:t>}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2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邻接矩阵的实现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937847"/>
            <a:ext cx="8280000" cy="5418504"/>
          </a:xfrm>
        </p:spPr>
        <p:txBody>
          <a:bodyPr>
            <a:normAutofit fontScale="47500" lnSpcReduction="20000"/>
          </a:bodyPr>
          <a:lstStyle/>
          <a:p>
            <a:pPr marL="0" indent="0">
              <a:spcBef>
                <a:spcPts val="900"/>
              </a:spcBef>
              <a:buNone/>
            </a:pPr>
            <a:r>
              <a:rPr lang="zh-CN" altLang="en-US" sz="4200" b="1" dirty="0">
                <a:solidFill>
                  <a:srgbClr val="005825"/>
                </a:solidFill>
              </a:rPr>
              <a:t>向图中增加一条弧</a:t>
            </a:r>
          </a:p>
          <a:p>
            <a:pPr fontAlgn="base">
              <a:lnSpc>
                <a:spcPct val="110000"/>
              </a:lnSpc>
              <a:spcBef>
                <a:spcPts val="9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zh-CN" altLang="en-US" sz="4200" dirty="0"/>
              <a:t>根据给定的弧或边所依附的顶点，修改邻接矩阵中所对应的数组元素。</a:t>
            </a:r>
          </a:p>
          <a:p>
            <a:pPr fontAlgn="base">
              <a:lnSpc>
                <a:spcPct val="110000"/>
              </a:lnSpc>
              <a:spcBef>
                <a:spcPts val="9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2900" dirty="0"/>
              <a:t>int  </a:t>
            </a:r>
            <a:r>
              <a:rPr lang="en-US" altLang="zh-CN" sz="2900" dirty="0" err="1"/>
              <a:t>AddArc</a:t>
            </a:r>
            <a:r>
              <a:rPr lang="en-US" altLang="zh-CN" sz="2900" dirty="0"/>
              <a:t>(</a:t>
            </a:r>
            <a:r>
              <a:rPr lang="en-US" altLang="zh-CN" sz="2900" dirty="0" err="1"/>
              <a:t>MGraph</a:t>
            </a:r>
            <a:r>
              <a:rPr lang="en-US" altLang="zh-CN" sz="2900" dirty="0"/>
              <a:t> *G , </a:t>
            </a:r>
            <a:r>
              <a:rPr lang="en-US" altLang="zh-CN" sz="2900" dirty="0" err="1"/>
              <a:t>ArcType</a:t>
            </a:r>
            <a:r>
              <a:rPr lang="en-US" altLang="zh-CN" sz="2900" dirty="0"/>
              <a:t> *arc) </a:t>
            </a:r>
          </a:p>
          <a:p>
            <a:pPr marL="355600" lvl="1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2900" dirty="0"/>
              <a:t>{   int  k , j ;</a:t>
            </a:r>
          </a:p>
          <a:p>
            <a:pPr marL="723900" lvl="2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2900" dirty="0"/>
              <a:t>k = </a:t>
            </a:r>
            <a:r>
              <a:rPr lang="en-US" altLang="zh-CN" sz="2900" dirty="0" err="1"/>
              <a:t>LocateVex</a:t>
            </a:r>
            <a:r>
              <a:rPr lang="en-US" altLang="zh-CN" sz="2900" dirty="0"/>
              <a:t>(G , &amp;arc-&gt;vex1) ;  j = </a:t>
            </a:r>
            <a:r>
              <a:rPr lang="en-US" altLang="zh-CN" sz="2900" dirty="0" err="1"/>
              <a:t>LocateVex</a:t>
            </a:r>
            <a:r>
              <a:rPr lang="en-US" altLang="zh-CN" sz="2900" dirty="0"/>
              <a:t>(G , &amp;arc-&gt;vex1) ;</a:t>
            </a:r>
          </a:p>
          <a:p>
            <a:pPr marL="723900" lvl="2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endParaRPr lang="en-US" altLang="zh-CN" sz="1300" dirty="0"/>
          </a:p>
          <a:p>
            <a:pPr marL="723900" lvl="2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2900" dirty="0"/>
              <a:t>if (k==-1||j==-1)     </a:t>
            </a:r>
          </a:p>
          <a:p>
            <a:pPr marL="1077913" lvl="3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2900" dirty="0"/>
              <a:t>{  </a:t>
            </a:r>
            <a:r>
              <a:rPr lang="en-US" altLang="zh-CN" sz="2900" dirty="0" err="1"/>
              <a:t>printf</a:t>
            </a:r>
            <a:r>
              <a:rPr lang="en-US" altLang="zh-CN" sz="2900" dirty="0"/>
              <a:t>(“Arc’s Vertex do not existed !\n”) ;</a:t>
            </a:r>
          </a:p>
          <a:p>
            <a:pPr marL="1435100" lvl="4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2900" dirty="0"/>
              <a:t>return(-1) ;</a:t>
            </a:r>
          </a:p>
          <a:p>
            <a:pPr marL="1077913" lvl="3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r>
              <a:rPr lang="en-US" altLang="zh-CN" sz="2900" dirty="0"/>
              <a:t>}</a:t>
            </a:r>
          </a:p>
          <a:p>
            <a:pPr marL="1077913" lvl="3" fontAlgn="base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Font typeface="Wingdings" pitchFamily="2" charset="2"/>
              <a:buNone/>
            </a:pPr>
            <a:endParaRPr lang="zh-CN" altLang="en-US" sz="1300" dirty="0"/>
          </a:p>
          <a:p>
            <a:pPr marL="723900" lvl="2" fontAlgn="base"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None/>
            </a:pPr>
            <a:r>
              <a:rPr lang="en-US" altLang="zh-CN" sz="2900" dirty="0"/>
              <a:t>if (G-&gt;kind==DG||G-&gt;kind==WDG) 	/*  </a:t>
            </a:r>
            <a:r>
              <a:rPr lang="zh-CN" altLang="en-US" sz="2900" dirty="0"/>
              <a:t>有向图或带权的有向图*</a:t>
            </a:r>
            <a:r>
              <a:rPr lang="en-US" altLang="zh-CN" sz="2900" dirty="0"/>
              <a:t>/</a:t>
            </a:r>
          </a:p>
          <a:p>
            <a:pPr marL="1079500" lvl="3" fontAlgn="base"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None/>
            </a:pPr>
            <a:r>
              <a:rPr lang="en-US" altLang="zh-CN" sz="2900" dirty="0"/>
              <a:t>{	G-&gt;</a:t>
            </a:r>
            <a:r>
              <a:rPr lang="en-US" altLang="zh-CN" sz="2900" dirty="0" err="1"/>
              <a:t>adj</a:t>
            </a:r>
            <a:r>
              <a:rPr lang="en-US" altLang="zh-CN" sz="2900" dirty="0"/>
              <a:t>[k][j].</a:t>
            </a:r>
            <a:r>
              <a:rPr lang="en-US" altLang="zh-CN" sz="2900" dirty="0" err="1"/>
              <a:t>ArcVal</a:t>
            </a:r>
            <a:r>
              <a:rPr lang="en-US" altLang="zh-CN" sz="2900" dirty="0"/>
              <a:t>  = arc-&gt;</a:t>
            </a:r>
            <a:r>
              <a:rPr lang="en-US" altLang="zh-CN" sz="2900" dirty="0" err="1"/>
              <a:t>ArcVal</a:t>
            </a:r>
            <a:r>
              <a:rPr lang="en-US" altLang="zh-CN" sz="2900" dirty="0"/>
              <a:t>;</a:t>
            </a:r>
          </a:p>
          <a:p>
            <a:pPr marL="1079500" lvl="3" fontAlgn="base"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None/>
            </a:pPr>
            <a:endParaRPr lang="en-US" altLang="zh-CN" sz="600" dirty="0"/>
          </a:p>
          <a:p>
            <a:pPr marL="1079500" lvl="3" fontAlgn="base"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None/>
            </a:pPr>
            <a:r>
              <a:rPr lang="en-US" altLang="zh-CN" sz="2900" dirty="0"/>
              <a:t>	G-&gt;</a:t>
            </a:r>
            <a:r>
              <a:rPr lang="en-US" altLang="zh-CN" sz="2900" dirty="0" err="1"/>
              <a:t>adj</a:t>
            </a:r>
            <a:r>
              <a:rPr lang="en-US" altLang="zh-CN" sz="2900" dirty="0"/>
              <a:t>[k][j].</a:t>
            </a:r>
            <a:r>
              <a:rPr lang="en-US" altLang="zh-CN" sz="2900" dirty="0" err="1"/>
              <a:t>ArcInfo</a:t>
            </a:r>
            <a:r>
              <a:rPr lang="en-US" altLang="zh-CN" sz="2900" dirty="0"/>
              <a:t> = arc-&gt;</a:t>
            </a:r>
            <a:r>
              <a:rPr lang="en-US" altLang="zh-CN" sz="2900" dirty="0" err="1"/>
              <a:t>ArcInfo</a:t>
            </a:r>
            <a:r>
              <a:rPr lang="en-US" altLang="zh-CN" sz="2900" dirty="0"/>
              <a:t> ;</a:t>
            </a:r>
          </a:p>
          <a:p>
            <a:pPr marL="1079500" lvl="3" fontAlgn="base"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None/>
            </a:pPr>
            <a:r>
              <a:rPr lang="en-US" altLang="zh-CN" sz="2900" dirty="0"/>
              <a:t>}</a:t>
            </a:r>
          </a:p>
          <a:p>
            <a:pPr marL="723900" lvl="2" fontAlgn="base"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None/>
            </a:pPr>
            <a:r>
              <a:rPr lang="en-US" altLang="zh-CN" sz="2900" dirty="0"/>
              <a:t>else  				/*  </a:t>
            </a:r>
            <a:r>
              <a:rPr lang="zh-CN" altLang="en-US" sz="2900" dirty="0"/>
              <a:t>无向图或带权的无向图，</a:t>
            </a:r>
            <a:r>
              <a:rPr lang="zh-CN" altLang="en-US" sz="2900" dirty="0">
                <a:solidFill>
                  <a:srgbClr val="0000FF"/>
                </a:solidFill>
              </a:rPr>
              <a:t>需对称赋值</a:t>
            </a:r>
            <a:r>
              <a:rPr lang="zh-CN" altLang="en-US" sz="2900" dirty="0"/>
              <a:t>  *</a:t>
            </a:r>
            <a:r>
              <a:rPr lang="en-US" altLang="zh-CN" sz="2900" dirty="0"/>
              <a:t>/</a:t>
            </a:r>
          </a:p>
          <a:p>
            <a:pPr marL="1079500" lvl="3" fontAlgn="base"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None/>
            </a:pPr>
            <a:r>
              <a:rPr lang="en-US" altLang="zh-CN" sz="2900" dirty="0"/>
              <a:t>{	G-&gt;</a:t>
            </a:r>
            <a:r>
              <a:rPr lang="en-US" altLang="zh-CN" sz="2900" dirty="0" err="1"/>
              <a:t>adj</a:t>
            </a:r>
            <a:r>
              <a:rPr lang="en-US" altLang="zh-CN" sz="2900" dirty="0"/>
              <a:t>[k][j].</a:t>
            </a:r>
            <a:r>
              <a:rPr lang="en-US" altLang="zh-CN" sz="2900" dirty="0" err="1"/>
              <a:t>ArcVal</a:t>
            </a:r>
            <a:r>
              <a:rPr lang="en-US" altLang="zh-CN" sz="2900" dirty="0"/>
              <a:t> = arc-&gt;</a:t>
            </a:r>
            <a:r>
              <a:rPr lang="en-US" altLang="zh-CN" sz="2900" dirty="0" err="1"/>
              <a:t>ArcVal</a:t>
            </a:r>
            <a:r>
              <a:rPr lang="en-US" altLang="zh-CN" sz="2900" dirty="0"/>
              <a:t> ;</a:t>
            </a:r>
          </a:p>
          <a:p>
            <a:pPr marL="1079500" lvl="3" fontAlgn="base"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None/>
            </a:pPr>
            <a:r>
              <a:rPr lang="en-US" altLang="zh-CN" sz="2900" dirty="0"/>
              <a:t>	G-&gt;</a:t>
            </a:r>
            <a:r>
              <a:rPr lang="en-US" altLang="zh-CN" sz="2900" dirty="0" err="1"/>
              <a:t>adj</a:t>
            </a:r>
            <a:r>
              <a:rPr lang="en-US" altLang="zh-CN" sz="2900" dirty="0"/>
              <a:t>[j][k].</a:t>
            </a:r>
            <a:r>
              <a:rPr lang="en-US" altLang="zh-CN" sz="2900" dirty="0" err="1"/>
              <a:t>ArcVal</a:t>
            </a:r>
            <a:r>
              <a:rPr lang="en-US" altLang="zh-CN" sz="2900" dirty="0"/>
              <a:t> = arc-&gt;</a:t>
            </a:r>
            <a:r>
              <a:rPr lang="en-US" altLang="zh-CN" sz="2900" dirty="0" err="1"/>
              <a:t>ArcVal</a:t>
            </a:r>
            <a:r>
              <a:rPr lang="en-US" altLang="zh-CN" sz="2900" dirty="0"/>
              <a:t> ;</a:t>
            </a:r>
          </a:p>
          <a:p>
            <a:pPr marL="1079500" lvl="3" fontAlgn="base"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None/>
            </a:pPr>
            <a:endParaRPr lang="en-US" altLang="zh-CN" sz="800" dirty="0"/>
          </a:p>
          <a:p>
            <a:pPr marL="1079500" lvl="3" fontAlgn="base"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None/>
            </a:pPr>
            <a:r>
              <a:rPr lang="en-US" altLang="zh-CN" sz="2900" dirty="0"/>
              <a:t>	G-&gt;</a:t>
            </a:r>
            <a:r>
              <a:rPr lang="en-US" altLang="zh-CN" sz="2900" dirty="0" err="1"/>
              <a:t>adj</a:t>
            </a:r>
            <a:r>
              <a:rPr lang="en-US" altLang="zh-CN" sz="2900" dirty="0"/>
              <a:t>[k][j].</a:t>
            </a:r>
            <a:r>
              <a:rPr lang="en-US" altLang="zh-CN" sz="2900" dirty="0" err="1"/>
              <a:t>ArcInfo</a:t>
            </a:r>
            <a:r>
              <a:rPr lang="en-US" altLang="zh-CN" sz="2900" dirty="0"/>
              <a:t> = arc-&gt;</a:t>
            </a:r>
            <a:r>
              <a:rPr lang="en-US" altLang="zh-CN" sz="2900" dirty="0" err="1"/>
              <a:t>ArcInfo</a:t>
            </a:r>
            <a:r>
              <a:rPr lang="en-US" altLang="zh-CN" sz="2900" dirty="0"/>
              <a:t> ;</a:t>
            </a:r>
          </a:p>
          <a:p>
            <a:pPr marL="1079500" lvl="3" fontAlgn="base"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None/>
            </a:pPr>
            <a:r>
              <a:rPr lang="en-US" altLang="zh-CN" sz="2900" dirty="0"/>
              <a:t>	G-&gt;</a:t>
            </a:r>
            <a:r>
              <a:rPr lang="en-US" altLang="zh-CN" sz="2900" dirty="0" err="1"/>
              <a:t>adj</a:t>
            </a:r>
            <a:r>
              <a:rPr lang="en-US" altLang="zh-CN" sz="2900" dirty="0"/>
              <a:t>[j][k].</a:t>
            </a:r>
            <a:r>
              <a:rPr lang="en-US" altLang="zh-CN" sz="2900" dirty="0" err="1"/>
              <a:t>ArcInfo</a:t>
            </a:r>
            <a:r>
              <a:rPr lang="en-US" altLang="zh-CN" sz="2900" dirty="0"/>
              <a:t> = arc-&gt;</a:t>
            </a:r>
            <a:r>
              <a:rPr lang="en-US" altLang="zh-CN" sz="2900" dirty="0" err="1"/>
              <a:t>ArcInfo</a:t>
            </a:r>
            <a:r>
              <a:rPr lang="en-US" altLang="zh-CN" sz="2900" dirty="0"/>
              <a:t> ;</a:t>
            </a:r>
          </a:p>
          <a:p>
            <a:pPr marL="1079500" lvl="3" fontAlgn="base"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None/>
            </a:pPr>
            <a:r>
              <a:rPr lang="en-US" altLang="zh-CN" sz="2900" dirty="0"/>
              <a:t>}</a:t>
            </a:r>
          </a:p>
          <a:p>
            <a:pPr marL="723900" lvl="2" fontAlgn="base"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None/>
            </a:pPr>
            <a:r>
              <a:rPr lang="en-US" altLang="zh-CN" sz="2900" dirty="0"/>
              <a:t>return(1) ;  </a:t>
            </a:r>
          </a:p>
          <a:p>
            <a:pPr marL="355600" lvl="1" fontAlgn="base">
              <a:spcBef>
                <a:spcPts val="300"/>
              </a:spcBef>
              <a:spcAft>
                <a:spcPct val="0"/>
              </a:spcAft>
              <a:buClr>
                <a:srgbClr val="3366FF"/>
              </a:buClr>
              <a:buSzPct val="80000"/>
              <a:buNone/>
            </a:pPr>
            <a:r>
              <a:rPr lang="en-US" altLang="zh-CN" sz="2900" dirty="0"/>
              <a:t>}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2834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图的存储表示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--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邻接表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(Adjacency List)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当图中的边数较少时，相邻矩阵就会出现大量的零元素，存储这些零元素将耗费大量的存储空间。</a:t>
            </a:r>
            <a:endParaRPr lang="en-US" altLang="zh-CN" sz="16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对于稀疏图，可以采用邻接表存储法。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邻接表</a:t>
            </a:r>
            <a:r>
              <a:rPr lang="en-US" altLang="zh-CN" sz="16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(Adjacency List) 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表示法是一种链式存储结构，由一个顺序存储的顶点表和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n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个链接存储的边表组成。</a:t>
            </a: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b="1" dirty="0">
                <a:solidFill>
                  <a:srgbClr val="005825"/>
                </a:solidFill>
                <a:latin typeface="Microsoft YaHei" charset="0"/>
                <a:ea typeface="Microsoft YaHei" charset="0"/>
                <a:cs typeface="Microsoft YaHei" charset="0"/>
              </a:rPr>
              <a:t>顶点表目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有两个域：</a:t>
            </a:r>
            <a:r>
              <a:rPr lang="zh-CN" altLang="en-US" sz="16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顶点数据域 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和 </a:t>
            </a:r>
            <a:r>
              <a:rPr lang="zh-CN" altLang="en-US" sz="16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指向此顶点边表指针域</a:t>
            </a: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b="1" dirty="0">
                <a:solidFill>
                  <a:srgbClr val="005825"/>
                </a:solidFill>
                <a:latin typeface="Microsoft YaHei" charset="0"/>
                <a:ea typeface="Microsoft YaHei" charset="0"/>
                <a:cs typeface="Microsoft YaHei" charset="0"/>
              </a:rPr>
              <a:t>边表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把依附于同一个顶点 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vi 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的边（即相邻矩阵中同一行的非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0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元素）组织成一个单链表。边表中的每一个表目都代表一条边，由两个主要的域组成：</a:t>
            </a:r>
          </a:p>
          <a:p>
            <a:pPr lvl="2">
              <a:lnSpc>
                <a:spcPct val="130000"/>
              </a:lnSpc>
              <a:spcBef>
                <a:spcPts val="600"/>
              </a:spcBef>
              <a:buFontTx/>
              <a:buChar char="•"/>
            </a:pP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与顶点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vi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邻接的另一顶点的序号</a:t>
            </a:r>
          </a:p>
          <a:p>
            <a:pPr lvl="2">
              <a:lnSpc>
                <a:spcPct val="130000"/>
              </a:lnSpc>
              <a:spcBef>
                <a:spcPts val="600"/>
              </a:spcBef>
              <a:buFontTx/>
              <a:buChar char="•"/>
            </a:pP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指向边表中下一个边表目的指针</a:t>
            </a:r>
          </a:p>
          <a:p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748201"/>
              </p:ext>
            </p:extLst>
          </p:nvPr>
        </p:nvGraphicFramePr>
        <p:xfrm>
          <a:off x="1805940" y="4924480"/>
          <a:ext cx="6221730" cy="896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006901" imgH="660806" progId="Visio.Drawing.11">
                  <p:embed/>
                </p:oleObj>
              </mc:Choice>
              <mc:Fallback>
                <p:oleObj r:id="rId2" imgW="4006901" imgH="66080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5940" y="4924480"/>
                        <a:ext cx="6221730" cy="8967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7524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Graph</a:t>
            </a:r>
            <a:r>
              <a:rPr kumimoji="1" lang="zh-CN" altLang="en-US" dirty="0"/>
              <a:t>示例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28" y="1339038"/>
            <a:ext cx="6825343" cy="47777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71139" y="914799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社交网络图谱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1829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图的存储表示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--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邻接表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(Adjacency List)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邻接表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(Adjacency List)</a:t>
            </a:r>
            <a:endParaRPr lang="zh-CN" alt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80197" y="1573579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无向图的邻接表</a:t>
            </a:r>
          </a:p>
        </p:txBody>
      </p:sp>
      <p:sp>
        <p:nvSpPr>
          <p:cNvPr id="7" name="矩形 6"/>
          <p:cNvSpPr/>
          <p:nvPr/>
        </p:nvSpPr>
        <p:spPr>
          <a:xfrm>
            <a:off x="711200" y="4718832"/>
            <a:ext cx="7721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同一个顶点发出的边链接在同一个边链表中，每一个链结点代表一条边 </a:t>
            </a:r>
            <a:r>
              <a:rPr lang="en-US" altLang="zh-CN" sz="20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(</a:t>
            </a:r>
            <a:r>
              <a:rPr lang="zh-CN" altLang="en-US" sz="20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边结点</a:t>
            </a:r>
            <a:r>
              <a:rPr lang="en-US" altLang="zh-CN" sz="20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)</a:t>
            </a:r>
            <a:r>
              <a:rPr lang="zh-CN" altLang="en-US" sz="20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，结点中有另一顶点的下标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dest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lang="zh-CN" altLang="en-US" sz="20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和指针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link</a:t>
            </a:r>
            <a:r>
              <a:rPr lang="zh-CN" altLang="en-US" sz="20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。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84" y="1895908"/>
            <a:ext cx="7020631" cy="2902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522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图的存储表示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--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邻接表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(Adjacency List)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有向图的</a:t>
            </a:r>
            <a:r>
              <a:rPr lang="zh-CN" altLang="en-US" dirty="0">
                <a:solidFill>
                  <a:srgbClr val="0000FF"/>
                </a:solidFill>
              </a:rPr>
              <a:t>邻接表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00FF"/>
                </a:solidFill>
              </a:rPr>
              <a:t>逆邻接表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349" y="1500411"/>
            <a:ext cx="5705299" cy="4794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4817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图的存储表示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--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邻接表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(Adjacency List)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网络 </a:t>
            </a:r>
            <a:r>
              <a:rPr lang="en-US" altLang="zh-CN" dirty="0"/>
              <a:t>(</a:t>
            </a:r>
            <a:r>
              <a:rPr lang="zh-CN" altLang="en-US" dirty="0"/>
              <a:t>带权图</a:t>
            </a:r>
            <a:r>
              <a:rPr lang="en-US" altLang="zh-CN" dirty="0"/>
              <a:t>) </a:t>
            </a:r>
            <a:r>
              <a:rPr lang="zh-CN" altLang="en-US" dirty="0"/>
              <a:t>的邻接表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" y="1547461"/>
            <a:ext cx="7321550" cy="392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3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图的存储表示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--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邻接表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(Adjacency List)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画出下图</a:t>
            </a:r>
            <a:r>
              <a:rPr kumimoji="1" lang="en-US" altLang="zh-CN" dirty="0"/>
              <a:t>G1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G2</a:t>
            </a:r>
            <a:r>
              <a:rPr kumimoji="1" lang="zh-CN" altLang="en-US" dirty="0"/>
              <a:t>的邻接表，以及</a:t>
            </a:r>
            <a:r>
              <a:rPr kumimoji="1" lang="en-US" altLang="zh-CN" dirty="0"/>
              <a:t>G2</a:t>
            </a:r>
            <a:r>
              <a:rPr kumimoji="1" lang="zh-CN" altLang="en-US" dirty="0"/>
              <a:t>的逆邻接表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370334"/>
              </p:ext>
            </p:extLst>
          </p:nvPr>
        </p:nvGraphicFramePr>
        <p:xfrm>
          <a:off x="631982" y="1512887"/>
          <a:ext cx="3319463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068640" imgH="1805760" progId="">
                  <p:embed/>
                </p:oleObj>
              </mc:Choice>
              <mc:Fallback>
                <p:oleObj r:id="rId2" imgW="3068640" imgH="180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982" y="1512887"/>
                        <a:ext cx="3319463" cy="191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4369802" y="1490813"/>
            <a:ext cx="4368575" cy="2322624"/>
            <a:chOff x="3645" y="11260"/>
            <a:chExt cx="3497" cy="1413"/>
          </a:xfrm>
        </p:grpSpPr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3953" y="12361"/>
              <a:ext cx="288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/>
            <a:lstStyle/>
            <a:p>
              <a:pPr algn="ctr"/>
              <a:r>
                <a:rPr lang="zh-CN" altLang="en-US" sz="1600" dirty="0">
                  <a:latin typeface="Microsoft YaHei" charset="0"/>
                  <a:ea typeface="Microsoft YaHei" charset="0"/>
                  <a:cs typeface="Microsoft YaHei" charset="0"/>
                </a:rPr>
                <a:t>无向图</a:t>
              </a:r>
              <a:r>
                <a:rPr lang="en-US" altLang="zh-CN" sz="1600" dirty="0">
                  <a:latin typeface="Microsoft YaHei" charset="0"/>
                  <a:ea typeface="Microsoft YaHei" charset="0"/>
                  <a:cs typeface="Microsoft YaHei" charset="0"/>
                </a:rPr>
                <a:t>G</a:t>
              </a:r>
              <a:r>
                <a:rPr lang="en-US" altLang="zh-CN" sz="1600" baseline="-25000" dirty="0">
                  <a:latin typeface="Microsoft YaHei" charset="0"/>
                  <a:ea typeface="Microsoft YaHei" charset="0"/>
                  <a:cs typeface="Microsoft YaHei" charset="0"/>
                </a:rPr>
                <a:t>1</a:t>
              </a:r>
              <a:r>
                <a:rPr lang="zh-CN" altLang="en-US" sz="1600" dirty="0">
                  <a:latin typeface="Microsoft YaHei" charset="0"/>
                  <a:ea typeface="Microsoft YaHei" charset="0"/>
                  <a:cs typeface="Microsoft YaHei" charset="0"/>
                </a:rPr>
                <a:t>的邻接表表示</a:t>
              </a:r>
            </a:p>
            <a:p>
              <a:endParaRPr lang="zh-CN" altLang="en-US" sz="3200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graphicFrame>
          <p:nvGraphicFramePr>
            <p:cNvPr id="9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8081229"/>
                </p:ext>
              </p:extLst>
            </p:nvPr>
          </p:nvGraphicFramePr>
          <p:xfrm>
            <a:off x="3645" y="11260"/>
            <a:ext cx="3497" cy="1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4989960" imgH="1452240" progId="">
                    <p:embed/>
                  </p:oleObj>
                </mc:Choice>
                <mc:Fallback>
                  <p:oleObj r:id="rId4" imgW="4989960" imgH="145224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5" y="11260"/>
                          <a:ext cx="3497" cy="1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 11"/>
          <p:cNvGrpSpPr/>
          <p:nvPr/>
        </p:nvGrpSpPr>
        <p:grpSpPr>
          <a:xfrm>
            <a:off x="539750" y="3819403"/>
            <a:ext cx="8280400" cy="2265203"/>
            <a:chOff x="539750" y="3819403"/>
            <a:chExt cx="8280400" cy="2265203"/>
          </a:xfrm>
        </p:grpSpPr>
        <p:graphicFrame>
          <p:nvGraphicFramePr>
            <p:cNvPr id="10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41941782"/>
                </p:ext>
              </p:extLst>
            </p:nvPr>
          </p:nvGraphicFramePr>
          <p:xfrm>
            <a:off x="539750" y="3819403"/>
            <a:ext cx="8280400" cy="2044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5717438" imgH="1404823" progId="Visio.Drawing.11">
                    <p:embed/>
                  </p:oleObj>
                </mc:Choice>
                <mc:Fallback>
                  <p:oleObj r:id="rId6" imgW="5717438" imgH="1404823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750" y="3819403"/>
                          <a:ext cx="8280400" cy="2044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2339975" y="5746052"/>
              <a:ext cx="467995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 dirty="0">
                  <a:latin typeface="Microsoft YaHei" charset="0"/>
                  <a:ea typeface="Microsoft YaHei" charset="0"/>
                  <a:cs typeface="Microsoft YaHei" charset="0"/>
                </a:rPr>
                <a:t>有向图</a:t>
              </a:r>
              <a:r>
                <a:rPr lang="en-US" altLang="zh-CN" sz="1600" dirty="0">
                  <a:latin typeface="Microsoft YaHei" charset="0"/>
                  <a:ea typeface="Microsoft YaHei" charset="0"/>
                  <a:cs typeface="Microsoft YaHei" charset="0"/>
                </a:rPr>
                <a:t>G2</a:t>
              </a:r>
              <a:r>
                <a:rPr lang="zh-CN" altLang="en-US" sz="1600" dirty="0">
                  <a:latin typeface="Microsoft YaHei" charset="0"/>
                  <a:ea typeface="Microsoft YaHei" charset="0"/>
                  <a:cs typeface="Microsoft YaHei" charset="0"/>
                </a:rPr>
                <a:t>的邻接表和逆邻接表表示</a:t>
              </a:r>
            </a:p>
          </p:txBody>
        </p:sp>
      </p:grp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314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图的存储表示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--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邻接表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(Adjacency List)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818700"/>
            <a:ext cx="8483400" cy="5537651"/>
          </a:xfrm>
        </p:spPr>
        <p:txBody>
          <a:bodyPr>
            <a:normAutofit fontScale="85000" lnSpcReduction="10000"/>
          </a:bodyPr>
          <a:lstStyle/>
          <a:p>
            <a:pPr marL="0" indent="0" fontAlgn="base">
              <a:lnSpc>
                <a:spcPct val="145000"/>
              </a:lnSpc>
              <a:spcBef>
                <a:spcPts val="600"/>
              </a:spcBef>
              <a:spcAft>
                <a:spcPct val="0"/>
              </a:spcAft>
              <a:buClr>
                <a:srgbClr val="FF7C80"/>
              </a:buClr>
              <a:buSzPct val="50000"/>
              <a:buNone/>
            </a:pPr>
            <a:r>
              <a:rPr lang="zh-CN" altLang="en-US" sz="2600" b="1" dirty="0">
                <a:latin typeface="Microsoft YaHei" charset="0"/>
                <a:ea typeface="Microsoft YaHei" charset="0"/>
                <a:cs typeface="Microsoft YaHei" charset="0"/>
              </a:rPr>
              <a:t>邻接表法的特点</a:t>
            </a:r>
          </a:p>
          <a:p>
            <a:pPr marL="342900" indent="-342900" fontAlgn="base">
              <a:lnSpc>
                <a:spcPct val="145000"/>
              </a:lnSpc>
              <a:spcBef>
                <a:spcPts val="600"/>
              </a:spcBef>
              <a:spcAft>
                <a:spcPct val="0"/>
              </a:spcAft>
              <a:buClr>
                <a:srgbClr val="005825"/>
              </a:buClr>
              <a:buSzPct val="50000"/>
              <a:buFont typeface="Wingdings" pitchFamily="2" charset="2"/>
              <a:buChar char="n"/>
            </a:pPr>
            <a:r>
              <a:rPr kumimoji="1" lang="zh-CN" altLang="en-US" sz="1800" kern="0" dirty="0">
                <a:latin typeface="Times New Roman" pitchFamily="18" charset="0"/>
                <a:cs typeface="Times New Roman" pitchFamily="18" charset="0"/>
              </a:rPr>
              <a:t>设图中有 </a:t>
            </a:r>
            <a:r>
              <a:rPr kumimoji="1" lang="en-US" altLang="zh-CN" sz="1800" i="1" kern="0" dirty="0">
                <a:latin typeface="Times New Roman" pitchFamily="18" charset="0"/>
                <a:cs typeface="Times New Roman" pitchFamily="18" charset="0"/>
              </a:rPr>
              <a:t>n </a:t>
            </a:r>
            <a:r>
              <a:rPr kumimoji="1" lang="zh-CN" altLang="en-US" sz="1800" kern="0" dirty="0">
                <a:latin typeface="Times New Roman" pitchFamily="18" charset="0"/>
                <a:cs typeface="Times New Roman" pitchFamily="18" charset="0"/>
              </a:rPr>
              <a:t>个顶点，</a:t>
            </a:r>
            <a:r>
              <a:rPr kumimoji="1" lang="en-US" altLang="zh-CN" sz="1800" i="1" kern="0" dirty="0">
                <a:latin typeface="Times New Roman" pitchFamily="18" charset="0"/>
                <a:cs typeface="Times New Roman" pitchFamily="18" charset="0"/>
              </a:rPr>
              <a:t>e </a:t>
            </a:r>
            <a:r>
              <a:rPr kumimoji="1" lang="zh-CN" altLang="en-US" sz="1800" kern="0" dirty="0">
                <a:latin typeface="Times New Roman" pitchFamily="18" charset="0"/>
                <a:cs typeface="Times New Roman" pitchFamily="18" charset="0"/>
              </a:rPr>
              <a:t>条边，</a:t>
            </a:r>
            <a:endParaRPr kumimoji="1" lang="en-US" altLang="zh-CN" sz="1800" kern="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 fontAlgn="base">
              <a:lnSpc>
                <a:spcPct val="145000"/>
              </a:lnSpc>
              <a:spcBef>
                <a:spcPts val="600"/>
              </a:spcBef>
              <a:spcAft>
                <a:spcPct val="0"/>
              </a:spcAft>
              <a:buClr>
                <a:srgbClr val="005825"/>
              </a:buClr>
              <a:buSzPct val="50000"/>
              <a:buFont typeface="Wingdings" pitchFamily="2" charset="2"/>
              <a:buChar char="n"/>
            </a:pPr>
            <a:r>
              <a:rPr kumimoji="1" lang="zh-CN" altLang="en-US" sz="1400" kern="0" dirty="0">
                <a:latin typeface="Times New Roman" pitchFamily="18" charset="0"/>
                <a:cs typeface="Times New Roman" pitchFamily="18" charset="0"/>
              </a:rPr>
              <a:t>则用邻接表表示</a:t>
            </a:r>
            <a:r>
              <a:rPr kumimoji="1" lang="zh-CN" altLang="en-US" sz="1400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无向图</a:t>
            </a:r>
            <a:r>
              <a:rPr kumimoji="1" lang="zh-CN" altLang="en-US" sz="1400" kern="0" dirty="0">
                <a:latin typeface="Times New Roman" pitchFamily="18" charset="0"/>
                <a:cs typeface="Times New Roman" pitchFamily="18" charset="0"/>
              </a:rPr>
              <a:t>时，需要 </a:t>
            </a:r>
            <a:r>
              <a:rPr kumimoji="1" lang="en-US" altLang="zh-CN" sz="1400" b="1" i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1" lang="en-US" altLang="zh-CN" sz="1400" i="1" kern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1400" kern="0" dirty="0">
                <a:latin typeface="Times New Roman" pitchFamily="18" charset="0"/>
                <a:cs typeface="Times New Roman" pitchFamily="18" charset="0"/>
              </a:rPr>
              <a:t>个顶点结点，</a:t>
            </a:r>
            <a:r>
              <a:rPr kumimoji="1" lang="en-US" altLang="zh-CN" sz="1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en-US" altLang="zh-CN" sz="1400" b="1" i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 </a:t>
            </a:r>
            <a:r>
              <a:rPr kumimoji="1" lang="zh-CN" altLang="en-US" sz="1400" kern="0" dirty="0">
                <a:latin typeface="Times New Roman" pitchFamily="18" charset="0"/>
                <a:cs typeface="Times New Roman" pitchFamily="18" charset="0"/>
              </a:rPr>
              <a:t>个边结点；</a:t>
            </a:r>
            <a:endParaRPr kumimoji="1" lang="en-US" altLang="zh-CN" sz="1400" kern="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 fontAlgn="base">
              <a:lnSpc>
                <a:spcPct val="145000"/>
              </a:lnSpc>
              <a:spcBef>
                <a:spcPts val="600"/>
              </a:spcBef>
              <a:spcAft>
                <a:spcPct val="0"/>
              </a:spcAft>
              <a:buClr>
                <a:srgbClr val="005825"/>
              </a:buClr>
              <a:buSzPct val="50000"/>
              <a:buFont typeface="Wingdings" pitchFamily="2" charset="2"/>
              <a:buChar char="n"/>
            </a:pPr>
            <a:r>
              <a:rPr kumimoji="1" lang="zh-CN" altLang="en-US" sz="1400" kern="0" dirty="0">
                <a:latin typeface="Times New Roman" pitchFamily="18" charset="0"/>
                <a:cs typeface="Times New Roman" pitchFamily="18" charset="0"/>
              </a:rPr>
              <a:t>用邻接表表示</a:t>
            </a:r>
            <a:r>
              <a:rPr kumimoji="1" lang="zh-CN" altLang="en-US" sz="1400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有向图</a:t>
            </a:r>
            <a:r>
              <a:rPr kumimoji="1" lang="zh-CN" altLang="en-US" sz="1400" kern="0" dirty="0">
                <a:latin typeface="Times New Roman" pitchFamily="18" charset="0"/>
                <a:cs typeface="Times New Roman" pitchFamily="18" charset="0"/>
              </a:rPr>
              <a:t>时，若不考虑逆邻接表，只需 </a:t>
            </a:r>
            <a:r>
              <a:rPr kumimoji="1" lang="en-US" altLang="zh-CN" sz="1400" b="1" i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kumimoji="1" lang="zh-CN" altLang="en-US" sz="1400" kern="0" dirty="0">
                <a:latin typeface="Times New Roman" pitchFamily="18" charset="0"/>
                <a:cs typeface="Times New Roman" pitchFamily="18" charset="0"/>
              </a:rPr>
              <a:t>个顶点结点，</a:t>
            </a:r>
            <a:r>
              <a:rPr kumimoji="1" lang="en-US" altLang="zh-CN" sz="1400" b="1" i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 </a:t>
            </a:r>
            <a:r>
              <a:rPr kumimoji="1" lang="zh-CN" altLang="en-US" sz="1400" kern="0" dirty="0">
                <a:latin typeface="Times New Roman" pitchFamily="18" charset="0"/>
                <a:cs typeface="Times New Roman" pitchFamily="18" charset="0"/>
              </a:rPr>
              <a:t>个边结点。</a:t>
            </a:r>
          </a:p>
          <a:p>
            <a:pPr marL="342900" lvl="1" indent="-342900" fontAlgn="base">
              <a:lnSpc>
                <a:spcPct val="145000"/>
              </a:lnSpc>
              <a:spcBef>
                <a:spcPts val="1200"/>
              </a:spcBef>
              <a:spcAft>
                <a:spcPct val="0"/>
              </a:spcAft>
              <a:buClr>
                <a:srgbClr val="005825"/>
              </a:buClr>
              <a:buSzPct val="50000"/>
              <a:buFont typeface="Wingdings" pitchFamily="2" charset="2"/>
              <a:buChar char="n"/>
            </a:pPr>
            <a:r>
              <a:rPr kumimoji="1" lang="zh-CN" altLang="en-US" sz="1800" kern="0" dirty="0">
                <a:latin typeface="Times New Roman" pitchFamily="18" charset="0"/>
                <a:cs typeface="Times New Roman" pitchFamily="18" charset="0"/>
              </a:rPr>
              <a:t>表头向量中每个分量就是一个单链表的头结点，分量个数就是图中的顶点数目。</a:t>
            </a:r>
          </a:p>
          <a:p>
            <a:pPr marL="342900" lvl="1" indent="-342900" fontAlgn="base">
              <a:lnSpc>
                <a:spcPct val="145000"/>
              </a:lnSpc>
              <a:spcBef>
                <a:spcPts val="1200"/>
              </a:spcBef>
              <a:spcAft>
                <a:spcPct val="0"/>
              </a:spcAft>
              <a:buClr>
                <a:srgbClr val="005825"/>
              </a:buClr>
              <a:buSzPct val="50000"/>
              <a:buFont typeface="Wingdings" pitchFamily="2" charset="2"/>
              <a:buChar char="n"/>
            </a:pPr>
            <a:r>
              <a:rPr kumimoji="1" lang="zh-CN" altLang="en-US" sz="1800" kern="0" dirty="0">
                <a:latin typeface="Times New Roman" pitchFamily="18" charset="0"/>
                <a:cs typeface="Times New Roman" pitchFamily="18" charset="0"/>
              </a:rPr>
              <a:t>对有向图可以建立正邻接表或逆邻接表。</a:t>
            </a:r>
            <a:endParaRPr kumimoji="1" lang="en-US" altLang="zh-CN" sz="1800" kern="0" dirty="0">
              <a:latin typeface="Times New Roman" pitchFamily="18" charset="0"/>
              <a:cs typeface="Times New Roman" pitchFamily="18" charset="0"/>
            </a:endParaRPr>
          </a:p>
          <a:p>
            <a:pPr marL="800100" lvl="2" indent="-342900" fontAlgn="base">
              <a:lnSpc>
                <a:spcPct val="145000"/>
              </a:lnSpc>
              <a:spcBef>
                <a:spcPts val="600"/>
              </a:spcBef>
              <a:spcAft>
                <a:spcPct val="0"/>
              </a:spcAft>
              <a:buClr>
                <a:srgbClr val="005825"/>
              </a:buClr>
              <a:buSzPct val="50000"/>
              <a:buFont typeface="Wingdings" pitchFamily="2" charset="2"/>
              <a:buChar char="n"/>
            </a:pPr>
            <a:r>
              <a:rPr kumimoji="1" lang="zh-CN" altLang="en-US" sz="1400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正邻接表</a:t>
            </a:r>
            <a:r>
              <a:rPr kumimoji="1" lang="zh-CN" altLang="en-US" sz="1400" kern="0" dirty="0">
                <a:latin typeface="Times New Roman" pitchFamily="18" charset="0"/>
                <a:cs typeface="Times New Roman" pitchFamily="18" charset="0"/>
              </a:rPr>
              <a:t>是以顶点</a:t>
            </a:r>
            <a:r>
              <a:rPr kumimoji="1" lang="en-US" altLang="zh-CN" sz="1400" kern="0" dirty="0">
                <a:latin typeface="Times New Roman" pitchFamily="18" charset="0"/>
                <a:cs typeface="Times New Roman" pitchFamily="18" charset="0"/>
              </a:rPr>
              <a:t>Vi</a:t>
            </a:r>
            <a:r>
              <a:rPr kumimoji="1" lang="zh-CN" altLang="en-US" sz="1400" kern="0" dirty="0">
                <a:latin typeface="Times New Roman" pitchFamily="18" charset="0"/>
                <a:cs typeface="Times New Roman" pitchFamily="18" charset="0"/>
              </a:rPr>
              <a:t>为出度（即为弧的起点）而建立的邻接表。</a:t>
            </a:r>
            <a:endParaRPr kumimoji="1" lang="en-US" altLang="zh-CN" sz="1400" kern="0" dirty="0">
              <a:latin typeface="Times New Roman" pitchFamily="18" charset="0"/>
              <a:cs typeface="Times New Roman" pitchFamily="18" charset="0"/>
            </a:endParaRPr>
          </a:p>
          <a:p>
            <a:pPr marL="800100" lvl="2" indent="-342900" fontAlgn="base">
              <a:lnSpc>
                <a:spcPct val="145000"/>
              </a:lnSpc>
              <a:spcBef>
                <a:spcPts val="600"/>
              </a:spcBef>
              <a:spcAft>
                <a:spcPct val="0"/>
              </a:spcAft>
              <a:buClr>
                <a:srgbClr val="005825"/>
              </a:buClr>
              <a:buSzPct val="50000"/>
              <a:buFont typeface="Wingdings" pitchFamily="2" charset="2"/>
              <a:buChar char="n"/>
            </a:pPr>
            <a:r>
              <a:rPr kumimoji="1" lang="zh-CN" altLang="en-US" sz="1400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逆邻接表</a:t>
            </a:r>
            <a:r>
              <a:rPr kumimoji="1" lang="zh-CN" altLang="en-US" sz="1400" kern="0" dirty="0">
                <a:latin typeface="Times New Roman" pitchFamily="18" charset="0"/>
                <a:cs typeface="Times New Roman" pitchFamily="18" charset="0"/>
              </a:rPr>
              <a:t>是以顶点</a:t>
            </a:r>
            <a:r>
              <a:rPr kumimoji="1" lang="en-US" altLang="zh-CN" sz="1400" kern="0" dirty="0">
                <a:latin typeface="Times New Roman" pitchFamily="18" charset="0"/>
                <a:cs typeface="Times New Roman" pitchFamily="18" charset="0"/>
              </a:rPr>
              <a:t>Vi</a:t>
            </a:r>
            <a:r>
              <a:rPr kumimoji="1" lang="zh-CN" altLang="en-US" sz="1400" kern="0" dirty="0">
                <a:latin typeface="Times New Roman" pitchFamily="18" charset="0"/>
                <a:cs typeface="Times New Roman" pitchFamily="18" charset="0"/>
              </a:rPr>
              <a:t>为入度（即为弧的终点）而建立的邻接表。</a:t>
            </a:r>
          </a:p>
          <a:p>
            <a:pPr marL="342900" lvl="1" indent="-342900" fontAlgn="base">
              <a:lnSpc>
                <a:spcPct val="145000"/>
              </a:lnSpc>
              <a:spcBef>
                <a:spcPts val="1800"/>
              </a:spcBef>
              <a:spcAft>
                <a:spcPct val="0"/>
              </a:spcAft>
              <a:buClr>
                <a:srgbClr val="005825"/>
              </a:buClr>
              <a:buSzPct val="50000"/>
              <a:buFont typeface="Wingdings" pitchFamily="2" charset="2"/>
              <a:buChar char="n"/>
            </a:pPr>
            <a:r>
              <a:rPr kumimoji="1" lang="zh-CN" altLang="en-US" sz="1800" kern="0" dirty="0">
                <a:latin typeface="Times New Roman" pitchFamily="18" charset="0"/>
                <a:cs typeface="Times New Roman" pitchFamily="18" charset="0"/>
              </a:rPr>
              <a:t>在</a:t>
            </a:r>
            <a:r>
              <a:rPr kumimoji="1" lang="zh-CN" altLang="en-US" sz="1800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无向图</a:t>
            </a:r>
            <a:r>
              <a:rPr kumimoji="1" lang="zh-CN" altLang="en-US" sz="1800" kern="0" dirty="0">
                <a:latin typeface="Times New Roman" pitchFamily="18" charset="0"/>
                <a:cs typeface="Times New Roman" pitchFamily="18" charset="0"/>
              </a:rPr>
              <a:t>，顶点</a:t>
            </a:r>
            <a:r>
              <a:rPr kumimoji="1" lang="en-US" altLang="zh-CN" sz="1800" kern="0" dirty="0">
                <a:latin typeface="Times New Roman" pitchFamily="18" charset="0"/>
                <a:cs typeface="Times New Roman" pitchFamily="18" charset="0"/>
              </a:rPr>
              <a:t>Vi</a:t>
            </a:r>
            <a:r>
              <a:rPr kumimoji="1" lang="zh-CN" altLang="en-US" sz="1800" kern="0" dirty="0">
                <a:latin typeface="Times New Roman" pitchFamily="18" charset="0"/>
                <a:cs typeface="Times New Roman" pitchFamily="18" charset="0"/>
              </a:rPr>
              <a:t>的度是第 </a:t>
            </a:r>
            <a:r>
              <a:rPr kumimoji="1" lang="en-US" altLang="zh-CN" sz="1800" kern="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1800" kern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1800" kern="0" dirty="0">
                <a:latin typeface="Times New Roman" pitchFamily="18" charset="0"/>
                <a:cs typeface="Times New Roman" pitchFamily="18" charset="0"/>
              </a:rPr>
              <a:t>个链表的结点数。</a:t>
            </a:r>
            <a:endParaRPr kumimoji="1" lang="en-US" altLang="zh-CN" sz="1800" kern="0" dirty="0">
              <a:latin typeface="Times New Roman" pitchFamily="18" charset="0"/>
              <a:cs typeface="Times New Roman" pitchFamily="18" charset="0"/>
            </a:endParaRPr>
          </a:p>
          <a:p>
            <a:pPr marL="342900" lvl="1" indent="-342900" fontAlgn="base">
              <a:lnSpc>
                <a:spcPct val="145000"/>
              </a:lnSpc>
              <a:spcBef>
                <a:spcPts val="1800"/>
              </a:spcBef>
              <a:spcAft>
                <a:spcPct val="0"/>
              </a:spcAft>
              <a:buClr>
                <a:srgbClr val="005825"/>
              </a:buClr>
              <a:buSzPct val="50000"/>
              <a:buFont typeface="Wingdings" pitchFamily="2" charset="2"/>
              <a:buChar char="n"/>
            </a:pPr>
            <a:r>
              <a:rPr kumimoji="1" lang="zh-CN" altLang="en-US" sz="1800" kern="0" dirty="0">
                <a:latin typeface="Times New Roman" pitchFamily="18" charset="0"/>
                <a:cs typeface="Times New Roman" pitchFamily="18" charset="0"/>
              </a:rPr>
              <a:t>在</a:t>
            </a:r>
            <a:r>
              <a:rPr kumimoji="1" lang="zh-CN" altLang="en-US" sz="1800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有向图</a:t>
            </a:r>
            <a:r>
              <a:rPr kumimoji="1" lang="zh-CN" altLang="en-US" sz="1800" kern="0" dirty="0">
                <a:latin typeface="Times New Roman" pitchFamily="18" charset="0"/>
                <a:cs typeface="Times New Roman" pitchFamily="18" charset="0"/>
              </a:rPr>
              <a:t>中，第 </a:t>
            </a:r>
            <a:r>
              <a:rPr kumimoji="1" lang="en-US" altLang="zh-CN" sz="1800" kern="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1800" kern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1800" kern="0" dirty="0">
                <a:latin typeface="Times New Roman" pitchFamily="18" charset="0"/>
                <a:cs typeface="Times New Roman" pitchFamily="18" charset="0"/>
              </a:rPr>
              <a:t>个链表中的结点数是顶点</a:t>
            </a:r>
            <a:r>
              <a:rPr kumimoji="1" lang="en-US" altLang="zh-CN" sz="1800" kern="0" dirty="0">
                <a:latin typeface="Times New Roman" pitchFamily="18" charset="0"/>
                <a:cs typeface="Times New Roman" pitchFamily="18" charset="0"/>
              </a:rPr>
              <a:t>Vi</a:t>
            </a:r>
            <a:r>
              <a:rPr kumimoji="1" lang="zh-CN" altLang="en-US" sz="1800" kern="0" dirty="0">
                <a:latin typeface="Times New Roman" pitchFamily="18" charset="0"/>
                <a:cs typeface="Times New Roman" pitchFamily="18" charset="0"/>
              </a:rPr>
              <a:t>的出 </a:t>
            </a:r>
            <a:r>
              <a:rPr kumimoji="1" lang="en-US" altLang="zh-CN" sz="1800" kern="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1" lang="zh-CN" altLang="en-US" sz="1800" kern="0" dirty="0">
                <a:latin typeface="Times New Roman" pitchFamily="18" charset="0"/>
                <a:cs typeface="Times New Roman" pitchFamily="18" charset="0"/>
              </a:rPr>
              <a:t>或入</a:t>
            </a:r>
            <a:r>
              <a:rPr kumimoji="1" lang="en-US" altLang="zh-CN" sz="1800" kern="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kumimoji="1" lang="zh-CN" altLang="en-US" sz="1800" kern="0" dirty="0">
                <a:latin typeface="Times New Roman" pitchFamily="18" charset="0"/>
                <a:cs typeface="Times New Roman" pitchFamily="18" charset="0"/>
              </a:rPr>
              <a:t>度；求入 </a:t>
            </a:r>
            <a:r>
              <a:rPr kumimoji="1" lang="en-US" altLang="zh-CN" sz="1800" kern="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1" lang="zh-CN" altLang="en-US" sz="1800" kern="0" dirty="0">
                <a:latin typeface="Times New Roman" pitchFamily="18" charset="0"/>
                <a:cs typeface="Times New Roman" pitchFamily="18" charset="0"/>
              </a:rPr>
              <a:t>或出</a:t>
            </a:r>
            <a:r>
              <a:rPr kumimoji="1" lang="en-US" altLang="zh-CN" sz="1800" kern="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kumimoji="1" lang="zh-CN" altLang="en-US" sz="1800" kern="0" dirty="0">
                <a:latin typeface="Times New Roman" pitchFamily="18" charset="0"/>
                <a:cs typeface="Times New Roman" pitchFamily="18" charset="0"/>
              </a:rPr>
              <a:t>度，须遍历整个邻接表；</a:t>
            </a:r>
          </a:p>
          <a:p>
            <a:pPr marL="342900" lvl="1" indent="-342900" fontAlgn="base">
              <a:lnSpc>
                <a:spcPct val="145000"/>
              </a:lnSpc>
              <a:spcBef>
                <a:spcPts val="1200"/>
              </a:spcBef>
              <a:spcAft>
                <a:spcPct val="0"/>
              </a:spcAft>
              <a:buClr>
                <a:srgbClr val="005825"/>
              </a:buClr>
              <a:buSzPct val="50000"/>
              <a:buFont typeface="Wingdings" pitchFamily="2" charset="2"/>
              <a:buChar char="n"/>
            </a:pPr>
            <a:r>
              <a:rPr kumimoji="1" lang="zh-CN" altLang="en-US" sz="1800" kern="0" dirty="0">
                <a:latin typeface="Times New Roman" pitchFamily="18" charset="0"/>
                <a:cs typeface="Times New Roman" pitchFamily="18" charset="0"/>
              </a:rPr>
              <a:t>在邻接表的边链表中，各个边结点的链入顺序任意，视边结点输入次序而定，</a:t>
            </a:r>
            <a:r>
              <a:rPr lang="zh-CN" altLang="en-US" sz="1800" dirty="0"/>
              <a:t>往往按照顶点编号从小到大排列。</a:t>
            </a:r>
            <a:r>
              <a:rPr kumimoji="1" lang="zh-CN" altLang="en-US" sz="1800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在边或弧稀疏的条件下</a:t>
            </a:r>
            <a:r>
              <a:rPr kumimoji="1" lang="zh-CN" altLang="en-US" sz="1800" kern="0" dirty="0">
                <a:latin typeface="Times New Roman" pitchFamily="18" charset="0"/>
                <a:cs typeface="Times New Roman" pitchFamily="18" charset="0"/>
              </a:rPr>
              <a:t>，用邻接表表示比用邻接矩阵表示节省存储空间。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148" y="948240"/>
            <a:ext cx="2675202" cy="1106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628" y="2792712"/>
            <a:ext cx="2218043" cy="1863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8741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邻接表的实现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结点及其类型定义</a:t>
            </a:r>
          </a:p>
          <a:p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57792" y="1468417"/>
            <a:ext cx="5159908" cy="1846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#define MAX_VEX  30	//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最大顶点数</a:t>
            </a:r>
            <a:endParaRPr lang="en-US" altLang="zh-CN" sz="12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typedef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int 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InfoType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typedef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enum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{DG, AG, WDG,WAG}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GraphKind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;</a:t>
            </a:r>
          </a:p>
          <a:p>
            <a:pPr>
              <a:lnSpc>
                <a:spcPct val="120000"/>
              </a:lnSpc>
            </a:pP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typedef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struct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LinkNode</a:t>
            </a:r>
            <a:endParaRPr lang="en-US" altLang="zh-CN" sz="12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58775" lvl="1" indent="-358775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{  int 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adjvex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;	//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邻接点在头结点数组中的位置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下标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)</a:t>
            </a:r>
          </a:p>
          <a:p>
            <a:pPr marL="541338" lvl="2" indent="-358775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InfoType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   info  ;	//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与边或弧相关的信息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如权值</a:t>
            </a:r>
          </a:p>
          <a:p>
            <a:pPr marL="723900" lvl="2" indent="-541338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struct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LinkNode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 *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nextarc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;   //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指向下一个表结点</a:t>
            </a:r>
          </a:p>
          <a:p>
            <a:pPr marL="355600" lvl="1" indent="-355600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}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LinkNode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;		         // 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表结点类型定义 </a:t>
            </a:r>
          </a:p>
        </p:txBody>
      </p:sp>
      <p:sp>
        <p:nvSpPr>
          <p:cNvPr id="8" name="矩形 7"/>
          <p:cNvSpPr/>
          <p:nvPr/>
        </p:nvSpPr>
        <p:spPr>
          <a:xfrm>
            <a:off x="457792" y="3860245"/>
            <a:ext cx="4883828" cy="1181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typedef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struct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VexNode</a:t>
            </a:r>
            <a:endParaRPr lang="en-US" altLang="zh-CN" sz="12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55600" lvl="1" indent="-355600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{ 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VexType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 data;	//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顶点信息</a:t>
            </a:r>
            <a:endParaRPr lang="en-US" altLang="zh-CN" sz="12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55600" lvl="1" indent="-355600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  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int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indegree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;   	// 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顶点的度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有向图是入度或出度或没有 </a:t>
            </a:r>
          </a:p>
          <a:p>
            <a:pPr marL="723900" lvl="2" indent="-631825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LinkNode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 *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firstarc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;	//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指向第一个表结点</a:t>
            </a:r>
          </a:p>
          <a:p>
            <a:pPr marL="355600" lvl="1" indent="-355600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}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VexNode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; 		//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顶点结点类型定</a:t>
            </a:r>
          </a:p>
        </p:txBody>
      </p:sp>
      <p:sp>
        <p:nvSpPr>
          <p:cNvPr id="9" name="矩形 8"/>
          <p:cNvSpPr/>
          <p:nvPr/>
        </p:nvSpPr>
        <p:spPr>
          <a:xfrm>
            <a:off x="5341620" y="1468417"/>
            <a:ext cx="264414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typedef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struct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ArcType</a:t>
            </a:r>
            <a:endParaRPr lang="en-US" altLang="zh-CN" sz="12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55600" lvl="1" indent="-355600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{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    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//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弧或边所依附的两个顶点</a:t>
            </a:r>
          </a:p>
          <a:p>
            <a:pPr marL="355600" lvl="1" indent="-173038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VexType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 vex1, vex2 ; </a:t>
            </a:r>
          </a:p>
          <a:p>
            <a:pPr marL="355600" lvl="1" indent="-173038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//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与边或弧相关的信息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如权值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 </a:t>
            </a:r>
          </a:p>
          <a:p>
            <a:pPr marL="355600" lvl="1" indent="-173038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InfoType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   info  ;</a:t>
            </a:r>
            <a:endParaRPr lang="zh-CN" altLang="en-US" sz="12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723900" lvl="2" indent="-723900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}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ArcType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;     //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弧或边的结构定义 </a:t>
            </a:r>
            <a:endParaRPr lang="en-US" altLang="zh-CN" sz="12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341620" y="3863013"/>
            <a:ext cx="2804164" cy="2054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sz="1200" dirty="0" err="1">
                <a:latin typeface="Microsoft YaHei" charset="0"/>
                <a:ea typeface="Microsoft YaHei" charset="0"/>
                <a:cs typeface="Microsoft YaHei" charset="0"/>
              </a:rPr>
              <a:t>typedef</a:t>
            </a:r>
            <a:r>
              <a:rPr lang="en-US" sz="12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sz="1200" dirty="0" err="1">
                <a:latin typeface="Microsoft YaHei" charset="0"/>
                <a:ea typeface="Microsoft YaHei" charset="0"/>
                <a:cs typeface="Microsoft YaHei" charset="0"/>
              </a:rPr>
              <a:t>struct</a:t>
            </a:r>
            <a:endParaRPr lang="en-US" sz="12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55600" lvl="1" indent="-35560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sz="1200" dirty="0">
                <a:latin typeface="Microsoft YaHei" charset="0"/>
                <a:ea typeface="Microsoft YaHei" charset="0"/>
                <a:cs typeface="Microsoft YaHei" charset="0"/>
              </a:rPr>
              <a:t>{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sz="1200" dirty="0" err="1">
                <a:latin typeface="Microsoft YaHei" charset="0"/>
                <a:ea typeface="Microsoft YaHei" charset="0"/>
                <a:cs typeface="Microsoft YaHei" charset="0"/>
              </a:rPr>
              <a:t>GraphKind</a:t>
            </a:r>
            <a:r>
              <a:rPr lang="en-US" sz="1200" dirty="0">
                <a:latin typeface="Microsoft YaHei" charset="0"/>
                <a:ea typeface="Microsoft YaHei" charset="0"/>
                <a:cs typeface="Microsoft YaHei" charset="0"/>
              </a:rPr>
              <a:t>  kind ; 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//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图的种类标志</a:t>
            </a:r>
            <a:endParaRPr lang="en-US" altLang="zh-CN" sz="12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55600" lvl="1" indent="-35560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sz="1200" dirty="0">
                <a:latin typeface="Microsoft YaHei" charset="0"/>
                <a:ea typeface="Microsoft YaHei" charset="0"/>
                <a:cs typeface="Microsoft YaHei" charset="0"/>
              </a:rPr>
              <a:t>    </a:t>
            </a:r>
            <a:r>
              <a:rPr lang="en-US" sz="1200" dirty="0" err="1">
                <a:latin typeface="Microsoft YaHei" charset="0"/>
                <a:ea typeface="Microsoft YaHei" charset="0"/>
                <a:cs typeface="Microsoft YaHei" charset="0"/>
              </a:rPr>
              <a:t>int</a:t>
            </a:r>
            <a:r>
              <a:rPr lang="en-US" sz="12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sz="1200" dirty="0" err="1">
                <a:latin typeface="Microsoft YaHei" charset="0"/>
                <a:ea typeface="Microsoft YaHei" charset="0"/>
                <a:cs typeface="Microsoft YaHei" charset="0"/>
              </a:rPr>
              <a:t>vexnum</a:t>
            </a:r>
            <a:r>
              <a:rPr lang="en-US" sz="1200" dirty="0">
                <a:latin typeface="Microsoft YaHei" charset="0"/>
                <a:ea typeface="Microsoft YaHei" charset="0"/>
                <a:cs typeface="Microsoft YaHei" charset="0"/>
              </a:rPr>
              <a:t> ;</a:t>
            </a:r>
          </a:p>
          <a:p>
            <a:pPr marL="355600" lvl="1" indent="-35560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sz="1200" dirty="0">
                <a:latin typeface="Microsoft YaHei" charset="0"/>
                <a:ea typeface="Microsoft YaHei" charset="0"/>
                <a:cs typeface="Microsoft YaHei" charset="0"/>
              </a:rPr>
              <a:t>    </a:t>
            </a:r>
            <a:r>
              <a:rPr lang="en-US" sz="1200" dirty="0" err="1">
                <a:latin typeface="Microsoft YaHei" charset="0"/>
                <a:ea typeface="Microsoft YaHei" charset="0"/>
                <a:cs typeface="Microsoft YaHei" charset="0"/>
              </a:rPr>
              <a:t>VexNode</a:t>
            </a:r>
            <a:r>
              <a:rPr lang="en-US" sz="1200" dirty="0">
                <a:latin typeface="Microsoft YaHei" charset="0"/>
                <a:ea typeface="Microsoft YaHei" charset="0"/>
                <a:cs typeface="Microsoft YaHei" charset="0"/>
              </a:rPr>
              <a:t>   </a:t>
            </a:r>
            <a:r>
              <a:rPr lang="en-US" sz="1200" dirty="0" err="1">
                <a:latin typeface="Microsoft YaHei" charset="0"/>
                <a:ea typeface="Microsoft YaHei" charset="0"/>
                <a:cs typeface="Microsoft YaHei" charset="0"/>
              </a:rPr>
              <a:t>AdjList</a:t>
            </a:r>
            <a:r>
              <a:rPr lang="en-US" sz="1200" dirty="0">
                <a:latin typeface="Microsoft YaHei" charset="0"/>
                <a:ea typeface="Microsoft YaHei" charset="0"/>
                <a:cs typeface="Microsoft YaHei" charset="0"/>
              </a:rPr>
              <a:t>[MAX_VEX] ;</a:t>
            </a:r>
          </a:p>
          <a:p>
            <a:pPr marL="355600" lvl="1" indent="-35560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sz="1200" dirty="0">
                <a:latin typeface="Microsoft YaHei" charset="0"/>
                <a:ea typeface="Microsoft YaHei" charset="0"/>
                <a:cs typeface="Microsoft YaHei" charset="0"/>
              </a:rPr>
              <a:t>} </a:t>
            </a:r>
            <a:r>
              <a:rPr lang="en-US" sz="1200" dirty="0" err="1">
                <a:latin typeface="Microsoft YaHei" charset="0"/>
                <a:ea typeface="Microsoft YaHei" charset="0"/>
                <a:cs typeface="Microsoft YaHei" charset="0"/>
              </a:rPr>
              <a:t>ALGraph</a:t>
            </a:r>
            <a:r>
              <a:rPr lang="en-US" sz="1200" dirty="0">
                <a:latin typeface="Microsoft YaHei" charset="0"/>
                <a:ea typeface="Microsoft YaHei" charset="0"/>
                <a:cs typeface="Microsoft YaHei" charset="0"/>
              </a:rPr>
              <a:t> ;     //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图的结构定义 </a:t>
            </a:r>
            <a:endParaRPr lang="en-US" sz="1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图的存储表示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邻接多重表 </a:t>
            </a:r>
            <a:r>
              <a:rPr lang="en-US" altLang="zh-CN" sz="2000" b="1" dirty="0">
                <a:latin typeface="Times New Roman" pitchFamily="18" charset="0"/>
                <a:cs typeface="Times New Roman" pitchFamily="18" charset="0"/>
              </a:rPr>
              <a:t>(Adjacency </a:t>
            </a:r>
            <a:r>
              <a:rPr lang="en-US" altLang="zh-CN" sz="2000" b="1" dirty="0" err="1">
                <a:latin typeface="Times New Roman" pitchFamily="18" charset="0"/>
                <a:cs typeface="Times New Roman" pitchFamily="18" charset="0"/>
              </a:rPr>
              <a:t>Multilist</a:t>
            </a:r>
            <a:r>
              <a:rPr lang="en-US" altLang="zh-CN" sz="2000" b="1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>
                <a:srgbClr val="005825"/>
              </a:buClr>
              <a:buSzPct val="50000"/>
              <a:buFont typeface="Wingdings" panose="05000000000000000000" pitchFamily="2" charset="2"/>
              <a:buChar char="l"/>
            </a:pPr>
            <a:r>
              <a:rPr kumimoji="1" lang="zh-CN" altLang="en-US" sz="1800" kern="0" dirty="0">
                <a:latin typeface="Times New Roman" pitchFamily="18" charset="0"/>
                <a:cs typeface="Times New Roman" pitchFamily="18" charset="0"/>
              </a:rPr>
              <a:t>在邻接多重表中</a:t>
            </a:r>
            <a:r>
              <a:rPr kumimoji="1" lang="en-US" altLang="zh-CN" sz="1800" kern="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kumimoji="1" lang="zh-CN" altLang="en-US" sz="1800" kern="0" dirty="0">
                <a:latin typeface="Times New Roman" pitchFamily="18" charset="0"/>
                <a:cs typeface="Times New Roman" pitchFamily="18" charset="0"/>
              </a:rPr>
              <a:t>每一条边只有一个边结点。为有关边的处理提供了方便。</a:t>
            </a:r>
          </a:p>
          <a:p>
            <a:pPr lvl="0" fontAlgn="base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>
                <a:srgbClr val="005825"/>
              </a:buClr>
              <a:buSzPct val="50000"/>
              <a:buFont typeface="Wingdings" panose="05000000000000000000" pitchFamily="2" charset="2"/>
              <a:buChar char="l"/>
            </a:pPr>
            <a:r>
              <a:rPr kumimoji="1" lang="zh-CN" altLang="en-US" sz="1800" kern="0" dirty="0">
                <a:latin typeface="Times New Roman" pitchFamily="18" charset="0"/>
                <a:cs typeface="Times New Roman" pitchFamily="18" charset="0"/>
              </a:rPr>
              <a:t>无向图的情形</a:t>
            </a:r>
          </a:p>
          <a:p>
            <a:pPr lvl="1" fontAlgn="base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>
                <a:srgbClr val="005825"/>
              </a:buClr>
              <a:buSzPct val="50000"/>
              <a:buFont typeface="Wingdings" panose="05000000000000000000" pitchFamily="2" charset="2"/>
              <a:buChar char="l"/>
            </a:pPr>
            <a:r>
              <a:rPr kumimoji="1" lang="zh-CN" altLang="en-US" sz="1800" kern="0" dirty="0">
                <a:latin typeface="Times New Roman" pitchFamily="18" charset="0"/>
                <a:cs typeface="Times New Roman" pitchFamily="18" charset="0"/>
              </a:rPr>
              <a:t>边结点的结构</a:t>
            </a:r>
          </a:p>
          <a:p>
            <a:endParaRPr lang="zh-CN" alt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948" y="2688441"/>
            <a:ext cx="6128103" cy="779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432000" y="3547450"/>
            <a:ext cx="835377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mark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：是记录是否处理过的标记。</a:t>
            </a:r>
            <a:endParaRPr lang="en-US" altLang="zh-CN" sz="1600" dirty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vertex1, vertex2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：是该边两顶点位置。</a:t>
            </a:r>
            <a:endParaRPr lang="en-US" altLang="zh-CN" sz="1600" dirty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path1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：是链接指针，指向下一条依附顶点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vertex1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的边。</a:t>
            </a:r>
            <a:endParaRPr lang="en-US" altLang="zh-CN" sz="1600" dirty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path2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：是指向下一条依附顶点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vertex2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的边链接指针。</a:t>
            </a:r>
            <a:endParaRPr lang="en-US" altLang="zh-CN" sz="1600" dirty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需要时还可设置一个存放与该边相关的权值的域 </a:t>
            </a:r>
            <a:r>
              <a:rPr lang="en-US" altLang="zh-CN" sz="16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cost</a:t>
            </a:r>
            <a:r>
              <a:rPr lang="zh-CN" altLang="en-US" sz="160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。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91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图的存储表示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顶点结点的结构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存储顶点信息的结点表</a:t>
            </a:r>
            <a:r>
              <a:rPr lang="zh-CN" altLang="en-US" sz="1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以顺序表方式组织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每一个顶点结点有两个数据成员：其中，</a:t>
            </a:r>
            <a:r>
              <a:rPr lang="en-US" altLang="zh-CN" sz="1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存放与该顶点相关的信息，</a:t>
            </a:r>
            <a:r>
              <a:rPr lang="en-US" altLang="zh-CN" sz="1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Firstout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是指示第一条依附该顶点的边的指针。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在邻接多重表中，所有依附同一个顶点的边都链接在同一个单链表中。 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568" y="1553176"/>
            <a:ext cx="3852863" cy="97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4373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图的存储表示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925689"/>
            <a:ext cx="8280000" cy="5114751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/>
              <a:t>从顶点 </a:t>
            </a:r>
            <a:r>
              <a:rPr lang="en-US" altLang="zh-CN" sz="2000" dirty="0"/>
              <a:t>i </a:t>
            </a:r>
            <a:r>
              <a:rPr lang="zh-CN" altLang="en-US" sz="2000" dirty="0"/>
              <a:t>出发</a:t>
            </a:r>
            <a:r>
              <a:rPr lang="en-US" altLang="zh-CN" sz="2000" dirty="0"/>
              <a:t>, </a:t>
            </a:r>
            <a:r>
              <a:rPr lang="zh-CN" altLang="en-US" sz="2000" dirty="0"/>
              <a:t>可以循链找到所有依附于该顶点的边，也可以找到它的所有邻接顶点。</a:t>
            </a:r>
            <a:endParaRPr lang="en-US" altLang="zh-CN" sz="2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FF0000"/>
                </a:solidFill>
              </a:rPr>
              <a:t>邻接多重表的结构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0" y="2580027"/>
            <a:ext cx="5225688" cy="2412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4443" y="3261360"/>
            <a:ext cx="3439557" cy="117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59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图的存储表示</a:t>
            </a:r>
            <a:r>
              <a:rPr lang="en-US" altLang="zh-CN" dirty="0"/>
              <a:t>--</a:t>
            </a:r>
            <a:r>
              <a:rPr lang="zh-CN" altLang="en-US" dirty="0"/>
              <a:t>十字链表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869244"/>
            <a:ext cx="8280000" cy="5171196"/>
          </a:xfrm>
        </p:spPr>
        <p:txBody>
          <a:bodyPr/>
          <a:lstStyle/>
          <a:p>
            <a:pPr marL="342900" lvl="0" indent="-3429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5825"/>
              </a:buClr>
              <a:buSzPct val="50000"/>
              <a:buFont typeface="Wingdings" pitchFamily="2" charset="2"/>
              <a:buChar char="n"/>
            </a:pPr>
            <a:r>
              <a:rPr kumimoji="1" lang="zh-CN" altLang="en-US" sz="2000" kern="0" dirty="0">
                <a:latin typeface="Times New Roman" pitchFamily="18" charset="0"/>
                <a:cs typeface="Times New Roman" pitchFamily="18" charset="0"/>
              </a:rPr>
              <a:t>有向图的情形</a:t>
            </a:r>
          </a:p>
          <a:p>
            <a:pPr marL="342900" lvl="0" indent="-3429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5825"/>
              </a:buClr>
              <a:buSzPct val="50000"/>
              <a:buFont typeface="Wingdings" pitchFamily="2" charset="2"/>
              <a:buChar char="n"/>
            </a:pPr>
            <a:r>
              <a:rPr kumimoji="1" lang="zh-CN" altLang="en-US" sz="2000" kern="0" dirty="0">
                <a:latin typeface="Times New Roman" pitchFamily="18" charset="0"/>
                <a:cs typeface="Times New Roman" pitchFamily="18" charset="0"/>
              </a:rPr>
              <a:t>在用邻接表表示有向图时</a:t>
            </a:r>
            <a:r>
              <a:rPr kumimoji="1" lang="en-US" altLang="zh-CN" sz="2000" kern="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kumimoji="1" lang="zh-CN" altLang="en-US" sz="2000" kern="0" dirty="0">
                <a:latin typeface="Times New Roman" pitchFamily="18" charset="0"/>
                <a:cs typeface="Times New Roman" pitchFamily="18" charset="0"/>
              </a:rPr>
              <a:t>有时需要同时使用邻接表和逆邻接表。用有向图的邻接多重表</a:t>
            </a:r>
            <a:r>
              <a:rPr kumimoji="1" lang="en-US" altLang="zh-CN" sz="2000" kern="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1" lang="zh-CN" altLang="en-US" sz="2000" kern="0" dirty="0">
                <a:latin typeface="Times New Roman" pitchFamily="18" charset="0"/>
                <a:cs typeface="Times New Roman" pitchFamily="18" charset="0"/>
              </a:rPr>
              <a:t>十字链表</a:t>
            </a:r>
            <a:r>
              <a:rPr kumimoji="1" lang="en-US" altLang="zh-CN" sz="2000" kern="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kumimoji="1" lang="zh-CN" altLang="en-US" sz="2000" kern="0" dirty="0">
                <a:latin typeface="Times New Roman" pitchFamily="18" charset="0"/>
                <a:cs typeface="Times New Roman" pitchFamily="18" charset="0"/>
              </a:rPr>
              <a:t>可把两个表结合起来表示。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5825"/>
              </a:buClr>
              <a:buSzPct val="50000"/>
              <a:buFont typeface="Wingdings" pitchFamily="2" charset="2"/>
              <a:buChar char="u"/>
            </a:pPr>
            <a:r>
              <a:rPr kumimoji="1" lang="zh-CN" altLang="en-US" kern="0" dirty="0">
                <a:latin typeface="Times New Roman" pitchFamily="18" charset="0"/>
                <a:cs typeface="Times New Roman" pitchFamily="18" charset="0"/>
              </a:rPr>
              <a:t>边结点的结构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095" y="3095578"/>
            <a:ext cx="5217938" cy="666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550133" y="3851560"/>
            <a:ext cx="8161867" cy="2131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mark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：是处理标记。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lvl="0" fontAlgn="base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vertex1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vertex2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：指明该有向边始顶点和终顶点的位置。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lvl="0" fontAlgn="base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path1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：是指向始顶点与该边相同的下一条边的指针。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lvl="0" fontAlgn="base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path2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：是指向终顶点与该边相同的下一条边的指针。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lvl="0" fontAlgn="base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需要时还可有权值域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cost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。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382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Graph</a:t>
            </a:r>
            <a:r>
              <a:rPr kumimoji="1" lang="zh-CN" altLang="en-US" dirty="0"/>
              <a:t>示例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6" y="1340598"/>
            <a:ext cx="6811107" cy="481841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71752" y="92840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Microsoft YaHei" charset="0"/>
                <a:ea typeface="Microsoft YaHei" charset="0"/>
                <a:cs typeface="Microsoft YaHei" charset="0"/>
              </a:rPr>
              <a:t>计算机网络结构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1846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图的存储表示</a:t>
            </a:r>
            <a:r>
              <a:rPr lang="en-US" altLang="zh-CN" dirty="0"/>
              <a:t>--</a:t>
            </a:r>
            <a:r>
              <a:rPr lang="zh-CN" altLang="en-US" dirty="0"/>
              <a:t>十字链表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顶点结点的结构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377" y="1685671"/>
            <a:ext cx="5119246" cy="89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434624" y="2672646"/>
            <a:ext cx="8274753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tabLst>
                <a:tab pos="0" algn="l"/>
              </a:tabLst>
            </a:pPr>
            <a:r>
              <a:rPr kumimoji="1" lang="zh-CN" altLang="en-US" sz="2000" kern="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每个顶点有一个结点，它相当于出边表和入边表的表头结点：</a:t>
            </a:r>
            <a:endParaRPr kumimoji="1" lang="en-US" altLang="zh-CN" sz="2000" kern="0" dirty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  <a:p>
            <a:pPr marL="0"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tabLst>
                <a:tab pos="0" algn="l"/>
              </a:tabLst>
            </a:pPr>
            <a:r>
              <a:rPr kumimoji="1" lang="en-US" altLang="zh-CN" sz="2000" b="1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data</a:t>
            </a:r>
            <a:r>
              <a:rPr kumimoji="1" lang="zh-CN" altLang="en-US" sz="2000" b="1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：</a:t>
            </a:r>
            <a:r>
              <a:rPr kumimoji="1" lang="zh-CN" altLang="en-US" sz="2000" kern="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存放与该顶点相关的信息。</a:t>
            </a:r>
            <a:endParaRPr kumimoji="1" lang="en-US" altLang="zh-CN" sz="2000" kern="0" dirty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  <a:p>
            <a:pPr marL="0"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tabLst>
                <a:tab pos="0" algn="l"/>
              </a:tabLst>
            </a:pPr>
            <a:r>
              <a:rPr kumimoji="1" lang="en-US" altLang="zh-CN" sz="2000" b="1" kern="0" dirty="0" err="1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Firstin</a:t>
            </a:r>
            <a:r>
              <a:rPr kumimoji="1" lang="zh-CN" altLang="en-US" sz="2000" b="1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：</a:t>
            </a:r>
            <a:r>
              <a:rPr kumimoji="1" lang="zh-CN" altLang="en-US" sz="2000" kern="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指针指示以该顶点为</a:t>
            </a:r>
            <a:r>
              <a:rPr kumimoji="1" lang="zh-CN" altLang="en-US" sz="2000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终顶点</a:t>
            </a:r>
            <a:r>
              <a:rPr kumimoji="1" lang="zh-CN" altLang="en-US" sz="2000" kern="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的</a:t>
            </a:r>
            <a:r>
              <a:rPr kumimoji="1" lang="zh-CN" altLang="en-US" sz="2000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入</a:t>
            </a:r>
            <a:r>
              <a:rPr kumimoji="1" lang="zh-CN" altLang="en-US" sz="2000" kern="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边表的第一条边。</a:t>
            </a:r>
            <a:endParaRPr kumimoji="1" lang="en-US" altLang="zh-CN" sz="2000" kern="0" dirty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  <a:p>
            <a:pPr marL="0" lvl="1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tabLst>
                <a:tab pos="0" algn="l"/>
              </a:tabLst>
            </a:pPr>
            <a:r>
              <a:rPr kumimoji="1" lang="en-US" altLang="zh-CN" sz="2000" b="1" kern="0" dirty="0" err="1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Firstout</a:t>
            </a:r>
            <a:r>
              <a:rPr kumimoji="1" lang="zh-CN" altLang="en-US" sz="2000" b="1" kern="0" dirty="0">
                <a:solidFill>
                  <a:srgbClr val="FF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：</a:t>
            </a:r>
            <a:r>
              <a:rPr kumimoji="1" lang="zh-CN" altLang="en-US" sz="2000" kern="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指针指示以该顶点为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始顶点</a:t>
            </a:r>
            <a:r>
              <a:rPr kumimoji="1" lang="zh-CN" altLang="en-US" sz="2000" kern="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的</a:t>
            </a:r>
            <a:r>
              <a:rPr kumimoji="1" lang="zh-CN" altLang="en-US" sz="2000" kern="0" dirty="0">
                <a:solidFill>
                  <a:srgbClr val="0000FF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出</a:t>
            </a:r>
            <a:r>
              <a:rPr kumimoji="1" lang="zh-CN" altLang="en-US" sz="2000" kern="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边表的第一条边</a:t>
            </a:r>
            <a:r>
              <a:rPr kumimoji="1" lang="zh-CN" altLang="en-US" sz="2400" kern="0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。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6964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图的存储表示</a:t>
            </a:r>
            <a:r>
              <a:rPr lang="en-US" altLang="zh-CN" dirty="0"/>
              <a:t>--</a:t>
            </a:r>
            <a:r>
              <a:rPr lang="zh-CN" altLang="en-US" dirty="0"/>
              <a:t>十字链表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820" y="979114"/>
            <a:ext cx="5684359" cy="3593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58" y="4687054"/>
            <a:ext cx="4418379" cy="10667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046" y="4687052"/>
            <a:ext cx="4368688" cy="122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49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图的存储表示</a:t>
            </a:r>
            <a:r>
              <a:rPr lang="en-US" altLang="zh-CN" dirty="0"/>
              <a:t>--</a:t>
            </a:r>
            <a:r>
              <a:rPr lang="zh-CN" altLang="en-US" dirty="0"/>
              <a:t>十字链表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结点类型定义</a:t>
            </a:r>
            <a:endParaRPr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32000" y="1627236"/>
            <a:ext cx="4224524" cy="1625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#define INFINITY  MAX_VAL //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最大值∞ </a:t>
            </a:r>
            <a:endParaRPr lang="en-US" altLang="zh-CN" sz="12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#define MAX_VEX  30           //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最大顶点数  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typedef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struct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ArcNode</a:t>
            </a:r>
            <a:endParaRPr lang="en-US" altLang="zh-CN" sz="12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55600" lvl="1" indent="-355600">
              <a:lnSpc>
                <a:spcPct val="110000"/>
              </a:lnSpc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{   int 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tailvex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,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headvex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;  //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尾结点和头结点在图中的位置</a:t>
            </a:r>
          </a:p>
          <a:p>
            <a:pPr marL="723900" lvl="2" indent="-547688">
              <a:lnSpc>
                <a:spcPct val="110000"/>
              </a:lnSpc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InfoType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   info  ;          //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与弧相关的信息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如权值</a:t>
            </a:r>
          </a:p>
          <a:p>
            <a:pPr marL="723900" lvl="2" indent="-547688">
              <a:lnSpc>
                <a:spcPct val="110000"/>
              </a:lnSpc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struct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ArcNode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 *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hlink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, *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tlink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; </a:t>
            </a:r>
          </a:p>
          <a:p>
            <a:pPr marL="355600" lvl="1" indent="-355600">
              <a:lnSpc>
                <a:spcPct val="110000"/>
              </a:lnSpc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}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ArcNode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;   		 //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弧结点类型定义</a:t>
            </a:r>
            <a:endParaRPr lang="en-US" altLang="zh-CN" sz="12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70584" y="1627236"/>
            <a:ext cx="3064429" cy="117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typedef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struct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VexNode</a:t>
            </a:r>
            <a:endParaRPr lang="en-US" altLang="zh-CN" sz="12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indent="-101600">
              <a:lnSpc>
                <a:spcPct val="110000"/>
              </a:lnSpc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{ 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VexType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 data;     //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顶点信息</a:t>
            </a:r>
          </a:p>
          <a:p>
            <a:pPr marL="266700" lvl="1">
              <a:lnSpc>
                <a:spcPct val="110000"/>
              </a:lnSpc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ArcNode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 *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firstin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, *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firstout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;</a:t>
            </a:r>
          </a:p>
          <a:p>
            <a:pPr indent="-101600">
              <a:lnSpc>
                <a:spcPct val="110000"/>
              </a:lnSpc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}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VexNode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;              //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顶点结点类型定义 </a:t>
            </a:r>
            <a:endParaRPr lang="en-US" altLang="zh-CN" sz="1200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1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70584" y="3077852"/>
            <a:ext cx="3904475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typedef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struct</a:t>
            </a:r>
            <a:endParaRPr lang="en-US" altLang="zh-CN" sz="12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indent="-101600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{  int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vexnum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;</a:t>
            </a:r>
          </a:p>
          <a:p>
            <a:pPr marL="266700" lvl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VexNode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xlist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[MAX_VEX] ;</a:t>
            </a:r>
          </a:p>
          <a:p>
            <a:pPr indent="-101600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}</a:t>
            </a:r>
            <a:r>
              <a:rPr lang="en-US" altLang="zh-CN" sz="1200" dirty="0" err="1">
                <a:latin typeface="Microsoft YaHei" charset="0"/>
                <a:ea typeface="Microsoft YaHei" charset="0"/>
                <a:cs typeface="Microsoft YaHei" charset="0"/>
              </a:rPr>
              <a:t>OLGraph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 ;   //  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图的类型定义</a:t>
            </a:r>
            <a:endParaRPr lang="en-US" altLang="zh-CN" sz="12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7169" y="4378830"/>
            <a:ext cx="8209662" cy="1132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从这种存储结构图可以看出，</a:t>
            </a:r>
            <a:endParaRPr lang="en-US" altLang="zh-CN" sz="16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从一个顶点结点的firstout出发，沿表结点的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path1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指针构成了正邻接表的链表结构，</a:t>
            </a:r>
            <a:endParaRPr lang="en-US" altLang="zh-CN" sz="16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而从一个顶点结点的firstin出发，沿表结点的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path2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指针构成了逆邻接表的链表结构。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46451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zh-CN" altLang="en-US" sz="2000" dirty="0"/>
              <a:t>对有五个顶点</a:t>
            </a:r>
            <a:r>
              <a:rPr lang="en-US" altLang="zh-CN" sz="2000" dirty="0"/>
              <a:t>{V1, V2, V3, V4, V5}</a:t>
            </a:r>
            <a:r>
              <a:rPr lang="zh-CN" altLang="en-US" sz="2000" dirty="0"/>
              <a:t>的图的邻接矩阵如图所示：</a:t>
            </a:r>
            <a:endParaRPr lang="en-US" altLang="zh-CN" sz="2000" dirty="0"/>
          </a:p>
          <a:p>
            <a:pPr>
              <a:spcBef>
                <a:spcPts val="1200"/>
              </a:spcBef>
            </a:pPr>
            <a:endParaRPr lang="en-US" altLang="zh-CN" dirty="0"/>
          </a:p>
          <a:p>
            <a:pPr>
              <a:spcBef>
                <a:spcPts val="1200"/>
              </a:spcBef>
            </a:pPr>
            <a:endParaRPr lang="en-US" altLang="zh-CN" dirty="0"/>
          </a:p>
          <a:p>
            <a:pPr>
              <a:spcBef>
                <a:spcPts val="1200"/>
              </a:spcBef>
            </a:pPr>
            <a:endParaRPr lang="en-US" altLang="zh-CN" dirty="0"/>
          </a:p>
          <a:p>
            <a:pPr>
              <a:spcBef>
                <a:spcPts val="1200"/>
              </a:spcBef>
            </a:pPr>
            <a:r>
              <a:rPr lang="zh-CN" altLang="en-US" sz="2000" dirty="0"/>
              <a:t>解答下列问题：</a:t>
            </a:r>
          </a:p>
          <a:p>
            <a:pPr lvl="1">
              <a:spcBef>
                <a:spcPts val="1200"/>
              </a:spcBef>
            </a:pPr>
            <a:r>
              <a:rPr lang="zh-CN" altLang="en-US" sz="1600" dirty="0"/>
              <a:t>画出逻辑结构图。</a:t>
            </a:r>
          </a:p>
          <a:p>
            <a:pPr lvl="1">
              <a:spcBef>
                <a:spcPts val="1200"/>
              </a:spcBef>
            </a:pPr>
            <a:r>
              <a:rPr lang="zh-CN" altLang="en-US" sz="1600" dirty="0"/>
              <a:t>绘制出十字链表。</a:t>
            </a:r>
          </a:p>
          <a:p>
            <a:pPr>
              <a:spcBef>
                <a:spcPts val="1200"/>
              </a:spcBef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2715120" y="1452396"/>
            <a:ext cx="1856880" cy="12832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529" y="4291830"/>
            <a:ext cx="2012840" cy="14752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9977" y="4291830"/>
            <a:ext cx="2785445" cy="1475295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724" y="2199820"/>
            <a:ext cx="3865950" cy="244425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6525963" y="180908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十字链表参考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7072" y="4763751"/>
            <a:ext cx="2643644" cy="63900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4629" y="5402753"/>
            <a:ext cx="2562339" cy="716756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179E8EF2-EA89-97CB-7B78-193873D64319}"/>
              </a:ext>
            </a:extLst>
          </p:cNvPr>
          <p:cNvSpPr/>
          <p:nvPr/>
        </p:nvSpPr>
        <p:spPr>
          <a:xfrm>
            <a:off x="186885" y="4367769"/>
            <a:ext cx="264443" cy="276301"/>
          </a:xfrm>
          <a:prstGeom prst="ellipse">
            <a:avLst/>
          </a:prstGeom>
          <a:solidFill>
            <a:srgbClr val="D6D4D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1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2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65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D721C-5FDC-4D9F-8A8F-473088EE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Applications: Graph in Combinatorial Optimization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8953F-ABD6-00BB-8D11-4CCB798FF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2000" dirty="0">
                <a:solidFill>
                  <a:srgbClr val="FF0000"/>
                </a:solidFill>
              </a:rPr>
              <a:t>图结点着色问题</a:t>
            </a:r>
            <a:r>
              <a:rPr lang="zh-CN" altLang="en-US" sz="2000" dirty="0"/>
              <a:t>是组合最优化中典型的非确定多项式（</a:t>
            </a:r>
            <a:r>
              <a:rPr lang="en-US" altLang="zh-CN" sz="2000" dirty="0"/>
              <a:t>NP</a:t>
            </a:r>
            <a:r>
              <a:rPr lang="zh-CN" altLang="en-US" sz="2000" dirty="0"/>
              <a:t>）完全问题，也是图论中研究得最久的一类问题。</a:t>
            </a:r>
            <a:endParaRPr lang="en-US" altLang="zh-CN" sz="2000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2000" dirty="0"/>
              <a:t>目前解决该问题的算法很多，如：</a:t>
            </a:r>
            <a:endParaRPr lang="en-US" altLang="zh-CN" sz="2000" dirty="0"/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dirty="0"/>
              <a:t>回溯算法、分支限界法、</a:t>
            </a:r>
            <a:r>
              <a:rPr lang="en-US" altLang="zh-CN" sz="1600" dirty="0"/>
              <a:t>Welsh-Powell </a:t>
            </a:r>
            <a:r>
              <a:rPr lang="zh-CN" altLang="en-US" sz="1600" dirty="0"/>
              <a:t>算法、布尔代数法、蚁群算法、贪婪算法、禁忌搜索算法、神经网络、遗传算法以及模拟退火算法等。</a:t>
            </a:r>
            <a:endParaRPr lang="en-US" altLang="zh-CN" sz="1600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2000" dirty="0"/>
              <a:t>蛮力法、深度优先或广度优先等算法可以得到最优解，但时间复杂度较大。</a:t>
            </a:r>
            <a:endParaRPr lang="en-US" altLang="zh-CN" sz="2000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2000" dirty="0"/>
              <a:t>回溯法的时间复杂度为指数阶的。有的在多项式时间内能得到可行解，但不是最优解，如 </a:t>
            </a:r>
            <a:r>
              <a:rPr lang="en-US" altLang="zh-CN" sz="2000" dirty="0"/>
              <a:t>Welsh-Powell </a:t>
            </a:r>
            <a:r>
              <a:rPr lang="zh-CN" altLang="en-US" sz="2000" dirty="0"/>
              <a:t>算法和贪婪算法。</a:t>
            </a:r>
            <a:endParaRPr lang="en-US" altLang="zh-CN" sz="2000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2000" dirty="0"/>
              <a:t>遗传算法和神经网络属于复杂的启发式算法，算法复杂度较大，最终得到的也是近似解。</a:t>
            </a:r>
            <a:endParaRPr lang="en-US" altLang="zh-CN" sz="20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E3DA22-383B-8A8C-0912-994F77193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7BB457-0E07-72B6-9D0B-BD862F76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0632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Applications: Graph in Computer Vision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 dirty="0"/>
              <a:t>Data Structure &amp; Algorithms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432000" y="976838"/>
            <a:ext cx="8280000" cy="5063602"/>
          </a:xfrm>
        </p:spPr>
        <p:txBody>
          <a:bodyPr>
            <a:normAutofit/>
          </a:bodyPr>
          <a:lstStyle/>
          <a:p>
            <a:r>
              <a:rPr lang="en-US" altLang="zh-CN" dirty="0"/>
              <a:t>Geometry</a:t>
            </a:r>
          </a:p>
          <a:p>
            <a:pPr lvl="1"/>
            <a:r>
              <a:rPr lang="en-US" altLang="zh-CN" dirty="0"/>
              <a:t>Vertex coordinates</a:t>
            </a:r>
          </a:p>
          <a:p>
            <a:r>
              <a:rPr lang="en-US" altLang="zh-CN" dirty="0"/>
              <a:t>Connectivity</a:t>
            </a:r>
          </a:p>
          <a:p>
            <a:pPr lvl="1"/>
            <a:r>
              <a:rPr lang="en-US" altLang="zh-CN" dirty="0"/>
              <a:t>How do vertices connected?</a:t>
            </a:r>
            <a:endParaRPr lang="zh-CN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61" y="2973936"/>
            <a:ext cx="3554623" cy="2678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14"/>
          <p:cNvSpPr/>
          <p:nvPr/>
        </p:nvSpPr>
        <p:spPr>
          <a:xfrm>
            <a:off x="6030685" y="4085600"/>
            <a:ext cx="2172004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altLang="zh-CN" sz="2400" dirty="0"/>
              <a:t>List of Edge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altLang="zh-CN" sz="2400" dirty="0"/>
              <a:t>Vertex-Edge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altLang="zh-CN" sz="2400" dirty="0"/>
              <a:t>Vertex-Face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altLang="zh-CN" sz="2400" dirty="0"/>
              <a:t>Combined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767" y="1217730"/>
            <a:ext cx="3757750" cy="185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03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Applications: Graph in Computer Graphics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/>
              <a:t>Mark mesh boundary </a:t>
            </a:r>
          </a:p>
          <a:p>
            <a:pPr>
              <a:lnSpc>
                <a:spcPct val="120000"/>
              </a:lnSpc>
            </a:pPr>
            <a:r>
              <a:rPr lang="en-US" altLang="zh-CN" sz="2000" dirty="0"/>
              <a:t>Create edge adjacency</a:t>
            </a:r>
          </a:p>
          <a:p>
            <a:pPr>
              <a:lnSpc>
                <a:spcPct val="120000"/>
              </a:lnSpc>
            </a:pPr>
            <a:r>
              <a:rPr lang="en-US" altLang="zh-CN" sz="2000" dirty="0"/>
              <a:t>Add vertex </a:t>
            </a:r>
          </a:p>
          <a:p>
            <a:pPr>
              <a:lnSpc>
                <a:spcPct val="120000"/>
              </a:lnSpc>
            </a:pPr>
            <a:r>
              <a:rPr lang="en-US" altLang="zh-CN" sz="2000" dirty="0"/>
              <a:t>Add edge </a:t>
            </a:r>
          </a:p>
          <a:p>
            <a:pPr>
              <a:lnSpc>
                <a:spcPct val="120000"/>
              </a:lnSpc>
            </a:pPr>
            <a:r>
              <a:rPr lang="en-US" altLang="zh-CN" sz="2000" dirty="0"/>
              <a:t>Add polygonal face </a:t>
            </a:r>
          </a:p>
          <a:p>
            <a:pPr>
              <a:lnSpc>
                <a:spcPct val="120000"/>
              </a:lnSpc>
            </a:pPr>
            <a:r>
              <a:rPr lang="en-US" altLang="zh-CN" sz="2000" dirty="0"/>
              <a:t>Delete polygonal face </a:t>
            </a:r>
          </a:p>
          <a:p>
            <a:pPr>
              <a:lnSpc>
                <a:spcPct val="120000"/>
              </a:lnSpc>
            </a:pPr>
            <a:r>
              <a:rPr lang="en-US" altLang="zh-CN" sz="2000" dirty="0"/>
              <a:t>Delete edge </a:t>
            </a:r>
          </a:p>
          <a:p>
            <a:pPr>
              <a:lnSpc>
                <a:spcPct val="120000"/>
              </a:lnSpc>
            </a:pPr>
            <a:r>
              <a:rPr lang="en-US" altLang="zh-CN" sz="2000" dirty="0"/>
              <a:t>Delete vertex 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045" y="4444982"/>
            <a:ext cx="5693876" cy="15954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741" y="1059878"/>
            <a:ext cx="2190793" cy="12047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215" y="1079145"/>
            <a:ext cx="1345140" cy="11854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749" y="1114034"/>
            <a:ext cx="1333882" cy="1150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8566" y="2495569"/>
            <a:ext cx="2557736" cy="171847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073" y="2785539"/>
            <a:ext cx="1587203" cy="1286921"/>
          </a:xfrm>
          <a:prstGeom prst="rect">
            <a:avLst/>
          </a:prstGeom>
        </p:spPr>
      </p:pic>
      <p:sp>
        <p:nvSpPr>
          <p:cNvPr id="12" name="页脚占位符 4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 dirty="0"/>
              <a:t>Data Structure &amp; Algorithms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5227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1486" y="976838"/>
            <a:ext cx="8030513" cy="50636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图的示例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图的基本概念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图的存储表示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7396" y="1450352"/>
            <a:ext cx="2327954" cy="1418753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03" y="3508639"/>
            <a:ext cx="3476091" cy="236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6075" y="1251883"/>
            <a:ext cx="1823984" cy="1815693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391" y="3811896"/>
            <a:ext cx="4069535" cy="1682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5512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rgbClr val="FF7C80"/>
              </a:buClr>
              <a:buSzPct val="50000"/>
              <a:buFont typeface="Wingdings" pitchFamily="2" charset="2"/>
              <a:buChar char="n"/>
            </a:pPr>
            <a:r>
              <a:rPr lang="zh-CN" altLang="en-US" sz="2000" b="1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图定义  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图是由</a:t>
            </a:r>
            <a:r>
              <a:rPr lang="zh-CN" alt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顶点集合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(vertex)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及</a:t>
            </a:r>
            <a:r>
              <a:rPr lang="zh-CN" alt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顶点间的关系集合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组成的一种数据结构：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altLang="zh-CN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Graph</a:t>
            </a:r>
            <a:r>
              <a:rPr lang="zh-CN" altLang="en-US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( </a:t>
            </a:r>
            <a:r>
              <a:rPr lang="en-US" altLang="zh-CN" sz="2000" i="1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000" i="1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E </a:t>
            </a:r>
            <a:r>
              <a:rPr lang="en-US" altLang="zh-CN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)    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    其中 </a:t>
            </a:r>
            <a:r>
              <a:rPr lang="zh-CN" altLang="en-US" sz="2000" i="1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= {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|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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某个数据对象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} 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是顶点的有穷非空集合；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2000" i="1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 = {(</a:t>
            </a:r>
            <a:r>
              <a:rPr lang="en-US" altLang="zh-CN" sz="2000" i="1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000" i="1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) |</a:t>
            </a:r>
            <a:r>
              <a:rPr lang="en-US" altLang="zh-CN" sz="2000" i="1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 x</a:t>
            </a:r>
            <a:r>
              <a:rPr lang="en-US" altLang="zh-CN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000" i="1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en-US" altLang="zh-CN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</a:t>
            </a:r>
            <a:r>
              <a:rPr lang="en-US" altLang="zh-CN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V </a:t>
            </a:r>
            <a:r>
              <a:rPr lang="en-US" altLang="zh-CN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} 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    或        </a:t>
            </a:r>
            <a:r>
              <a:rPr lang="en-US" altLang="zh-CN" sz="2000" i="1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 = {&lt;</a:t>
            </a:r>
            <a:r>
              <a:rPr lang="en-US" altLang="zh-CN" sz="2000" i="1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000" i="1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y&gt;</a:t>
            </a:r>
            <a:r>
              <a:rPr lang="en-US" altLang="zh-CN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 |</a:t>
            </a:r>
            <a:r>
              <a:rPr lang="en-US" altLang="zh-CN" sz="2000" i="1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 x</a:t>
            </a:r>
            <a:r>
              <a:rPr lang="en-US" altLang="zh-CN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000" i="1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en-US" altLang="zh-CN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</a:t>
            </a:r>
            <a:r>
              <a:rPr lang="en-US" altLang="zh-CN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 &amp;&amp; </a:t>
            </a:r>
            <a:r>
              <a:rPr lang="en-US" altLang="zh-CN" sz="2000" i="1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Path</a:t>
            </a:r>
            <a:r>
              <a:rPr lang="en-US" altLang="zh-CN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altLang="zh-CN" sz="2000" i="1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000" i="1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)}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是顶点之间关系的有穷集合，也叫做</a:t>
            </a:r>
            <a:r>
              <a:rPr lang="zh-CN" alt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边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(edge)</a:t>
            </a:r>
            <a:r>
              <a:rPr lang="zh-CN" alt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集合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。</a:t>
            </a:r>
            <a:r>
              <a:rPr lang="en-US" altLang="zh-CN" sz="2000" i="1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Path</a:t>
            </a:r>
            <a:r>
              <a:rPr lang="en-US" altLang="zh-CN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altLang="zh-CN" sz="2000" i="1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000" i="1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表示从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到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的一条单向通路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它是有方向的。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2DC27C-DE01-3AAA-88FC-808D26498200}"/>
              </a:ext>
            </a:extLst>
          </p:cNvPr>
          <p:cNvSpPr txBox="1"/>
          <p:nvPr/>
        </p:nvSpPr>
        <p:spPr>
          <a:xfrm>
            <a:off x="5645773" y="2697858"/>
            <a:ext cx="3066227" cy="1036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582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思考：当图的边集为空时，图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还是否存在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答：还存在，但此时图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只有顶点，即图有无边、只有点的情形，这个可以看做是图的特例情况。</a:t>
            </a:r>
          </a:p>
        </p:txBody>
      </p:sp>
    </p:spTree>
    <p:extLst>
      <p:ext uri="{BB962C8B-B14F-4D97-AF65-F5344CB8AC3E}">
        <p14:creationId xmlns:p14="http://schemas.microsoft.com/office/powerpoint/2010/main" val="2454654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0" y="949945"/>
            <a:ext cx="8280000" cy="509049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若代表一条边的顶点序偶是无序的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即该边无方向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)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，则称此图为</a:t>
            </a:r>
            <a:r>
              <a:rPr lang="zh-CN" altLang="en-US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无向图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若代表一条边的顶点序偶是有序的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即边有方向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)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，则称此图为</a:t>
            </a:r>
            <a:r>
              <a:rPr lang="zh-CN" altLang="en-US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有向图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charset="0"/>
              </a:rPr>
              <a:t>通常用</a:t>
            </a:r>
            <a:r>
              <a:rPr lang="en-US" altLang="zh-CN" sz="2000" dirty="0">
                <a:latin typeface="Times New Roman" charset="0"/>
              </a:rPr>
              <a:t>n</a:t>
            </a:r>
            <a:r>
              <a:rPr lang="zh-CN" altLang="en-US" sz="2000" dirty="0">
                <a:latin typeface="Times New Roman" charset="0"/>
              </a:rPr>
              <a:t>表示图中顶点的数目，用</a:t>
            </a:r>
            <a:r>
              <a:rPr lang="en-US" altLang="zh-CN" sz="2000" dirty="0">
                <a:latin typeface="Times New Roman" charset="0"/>
              </a:rPr>
              <a:t>e</a:t>
            </a:r>
            <a:r>
              <a:rPr lang="zh-CN" altLang="en-US" sz="2000" dirty="0">
                <a:latin typeface="Times New Roman" charset="0"/>
              </a:rPr>
              <a:t>表示边或弧的数目。无向图中</a:t>
            </a:r>
            <a:r>
              <a:rPr lang="en-US" altLang="zh-CN" sz="2000" dirty="0">
                <a:latin typeface="Times New Roman" charset="0"/>
              </a:rPr>
              <a:t>e</a:t>
            </a:r>
            <a:r>
              <a:rPr lang="zh-CN" altLang="en-US" sz="2000" dirty="0">
                <a:latin typeface="Times New Roman" charset="0"/>
              </a:rPr>
              <a:t>的取值范围是从</a:t>
            </a:r>
            <a:r>
              <a:rPr lang="en-US" altLang="zh-CN" sz="2000" dirty="0">
                <a:latin typeface="Times New Roman" charset="0"/>
              </a:rPr>
              <a:t>0</a:t>
            </a:r>
            <a:r>
              <a:rPr lang="zh-CN" altLang="en-US" sz="2000" dirty="0">
                <a:latin typeface="Times New Roman" charset="0"/>
              </a:rPr>
              <a:t>到</a:t>
            </a:r>
            <a:r>
              <a:rPr lang="en-US" altLang="zh-CN" sz="2000" dirty="0">
                <a:latin typeface="Times New Roman" charset="0"/>
              </a:rPr>
              <a:t>n(n - 1)/2</a:t>
            </a:r>
            <a:r>
              <a:rPr lang="zh-CN" altLang="en-US" sz="2000" dirty="0">
                <a:latin typeface="Times New Roman" charset="0"/>
              </a:rPr>
              <a:t>，有向图中</a:t>
            </a:r>
            <a:r>
              <a:rPr lang="en-US" altLang="zh-CN" sz="2000" dirty="0">
                <a:latin typeface="Times New Roman" charset="0"/>
              </a:rPr>
              <a:t>e</a:t>
            </a:r>
            <a:r>
              <a:rPr lang="zh-CN" altLang="en-US" sz="2000" dirty="0">
                <a:latin typeface="Times New Roman" charset="0"/>
              </a:rPr>
              <a:t>的取值范围是从</a:t>
            </a:r>
            <a:r>
              <a:rPr lang="en-US" altLang="zh-CN" sz="2000" dirty="0">
                <a:latin typeface="Times New Roman" charset="0"/>
              </a:rPr>
              <a:t>0</a:t>
            </a:r>
            <a:r>
              <a:rPr lang="zh-CN" altLang="en-US" sz="2000" dirty="0">
                <a:latin typeface="Times New Roman" charset="0"/>
              </a:rPr>
              <a:t>到</a:t>
            </a:r>
            <a:r>
              <a:rPr lang="en-US" altLang="zh-CN" sz="2000" dirty="0">
                <a:latin typeface="Times New Roman" charset="0"/>
              </a:rPr>
              <a:t>n(n - 1)</a:t>
            </a:r>
            <a:endParaRPr lang="zh-CN" altLang="en-US" sz="2000" dirty="0">
              <a:latin typeface="Times New Roman" charset="0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7" name="Oval 54"/>
          <p:cNvSpPr>
            <a:spLocks noChangeArrowheads="1"/>
          </p:cNvSpPr>
          <p:nvPr/>
        </p:nvSpPr>
        <p:spPr bwMode="auto">
          <a:xfrm>
            <a:off x="5562600" y="4017504"/>
            <a:ext cx="304800" cy="533400"/>
          </a:xfrm>
          <a:prstGeom prst="ellipse">
            <a:avLst/>
          </a:prstGeom>
          <a:noFill/>
          <a:ln w="28575">
            <a:solidFill>
              <a:srgbClr val="FF5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8" name="Oval 49"/>
          <p:cNvSpPr>
            <a:spLocks noChangeArrowheads="1"/>
          </p:cNvSpPr>
          <p:nvPr/>
        </p:nvSpPr>
        <p:spPr bwMode="auto">
          <a:xfrm rot="1365800" flipH="1">
            <a:off x="7616825" y="3941304"/>
            <a:ext cx="307975" cy="1371600"/>
          </a:xfrm>
          <a:prstGeom prst="ellips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9" name="Oval 48"/>
          <p:cNvSpPr>
            <a:spLocks noChangeArrowheads="1"/>
          </p:cNvSpPr>
          <p:nvPr/>
        </p:nvSpPr>
        <p:spPr bwMode="auto">
          <a:xfrm rot="20234200">
            <a:off x="6931025" y="3938129"/>
            <a:ext cx="307975" cy="1371600"/>
          </a:xfrm>
          <a:prstGeom prst="ellips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10" name="Oval 45"/>
          <p:cNvSpPr>
            <a:spLocks noChangeArrowheads="1"/>
          </p:cNvSpPr>
          <p:nvPr/>
        </p:nvSpPr>
        <p:spPr bwMode="auto">
          <a:xfrm>
            <a:off x="6858000" y="3712704"/>
            <a:ext cx="1066800" cy="304800"/>
          </a:xfrm>
          <a:prstGeom prst="ellips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11" name="Line 25"/>
          <p:cNvSpPr>
            <a:spLocks noChangeShapeType="1"/>
          </p:cNvSpPr>
          <p:nvPr/>
        </p:nvSpPr>
        <p:spPr bwMode="auto">
          <a:xfrm>
            <a:off x="3810000" y="4017504"/>
            <a:ext cx="38100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12" name="Line 26"/>
          <p:cNvSpPr>
            <a:spLocks noChangeShapeType="1"/>
          </p:cNvSpPr>
          <p:nvPr/>
        </p:nvSpPr>
        <p:spPr bwMode="auto">
          <a:xfrm flipH="1">
            <a:off x="3962400" y="4703304"/>
            <a:ext cx="15240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13" name="Line 27"/>
          <p:cNvSpPr>
            <a:spLocks noChangeShapeType="1"/>
          </p:cNvSpPr>
          <p:nvPr/>
        </p:nvSpPr>
        <p:spPr bwMode="auto">
          <a:xfrm>
            <a:off x="4267200" y="4703304"/>
            <a:ext cx="22860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14" name="Line 24"/>
          <p:cNvSpPr>
            <a:spLocks noChangeShapeType="1"/>
          </p:cNvSpPr>
          <p:nvPr/>
        </p:nvSpPr>
        <p:spPr bwMode="auto">
          <a:xfrm flipH="1">
            <a:off x="3200400" y="4017504"/>
            <a:ext cx="30480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15" name="Line 23"/>
          <p:cNvSpPr>
            <a:spLocks noChangeShapeType="1"/>
          </p:cNvSpPr>
          <p:nvPr/>
        </p:nvSpPr>
        <p:spPr bwMode="auto">
          <a:xfrm>
            <a:off x="3124200" y="4703304"/>
            <a:ext cx="15240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16" name="Line 22"/>
          <p:cNvSpPr>
            <a:spLocks noChangeShapeType="1"/>
          </p:cNvSpPr>
          <p:nvPr/>
        </p:nvSpPr>
        <p:spPr bwMode="auto">
          <a:xfrm flipH="1">
            <a:off x="2667000" y="4703304"/>
            <a:ext cx="30480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990600" y="4627104"/>
            <a:ext cx="38100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1524000" y="3865104"/>
            <a:ext cx="38100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>
            <a:off x="1524000" y="4627104"/>
            <a:ext cx="38100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H="1">
            <a:off x="990600" y="3865104"/>
            <a:ext cx="381000" cy="609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21" name="Line 11"/>
          <p:cNvSpPr>
            <a:spLocks noChangeShapeType="1"/>
          </p:cNvSpPr>
          <p:nvPr/>
        </p:nvSpPr>
        <p:spPr bwMode="auto">
          <a:xfrm>
            <a:off x="1066800" y="4550904"/>
            <a:ext cx="8382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22" name="Line 10"/>
          <p:cNvSpPr>
            <a:spLocks noChangeShapeType="1"/>
          </p:cNvSpPr>
          <p:nvPr/>
        </p:nvSpPr>
        <p:spPr bwMode="auto">
          <a:xfrm>
            <a:off x="1447800" y="3941304"/>
            <a:ext cx="0" cy="1371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23" name="Oval 5"/>
          <p:cNvSpPr>
            <a:spLocks noChangeArrowheads="1"/>
          </p:cNvSpPr>
          <p:nvPr/>
        </p:nvSpPr>
        <p:spPr bwMode="auto">
          <a:xfrm>
            <a:off x="685800" y="4322304"/>
            <a:ext cx="457200" cy="457200"/>
          </a:xfrm>
          <a:prstGeom prst="ellipse">
            <a:avLst/>
          </a:prstGeom>
          <a:solidFill>
            <a:srgbClr val="FFFFCC"/>
          </a:solidFill>
          <a:ln w="19050">
            <a:solidFill>
              <a:schemeClr val="tx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24" name="Oval 6"/>
          <p:cNvSpPr>
            <a:spLocks noChangeArrowheads="1"/>
          </p:cNvSpPr>
          <p:nvPr/>
        </p:nvSpPr>
        <p:spPr bwMode="auto">
          <a:xfrm>
            <a:off x="1752600" y="4322304"/>
            <a:ext cx="457200" cy="457200"/>
          </a:xfrm>
          <a:prstGeom prst="ellipse">
            <a:avLst/>
          </a:prstGeom>
          <a:solidFill>
            <a:srgbClr val="FFFFCC"/>
          </a:solidFill>
          <a:ln w="19050">
            <a:solidFill>
              <a:schemeClr val="tx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25" name="Oval 7"/>
          <p:cNvSpPr>
            <a:spLocks noChangeArrowheads="1"/>
          </p:cNvSpPr>
          <p:nvPr/>
        </p:nvSpPr>
        <p:spPr bwMode="auto">
          <a:xfrm>
            <a:off x="1219200" y="3560304"/>
            <a:ext cx="457200" cy="457200"/>
          </a:xfrm>
          <a:prstGeom prst="ellipse">
            <a:avLst/>
          </a:prstGeom>
          <a:solidFill>
            <a:srgbClr val="FFFFCC"/>
          </a:solidFill>
          <a:ln w="19050">
            <a:solidFill>
              <a:schemeClr val="tx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26" name="Oval 8"/>
          <p:cNvSpPr>
            <a:spLocks noChangeArrowheads="1"/>
          </p:cNvSpPr>
          <p:nvPr/>
        </p:nvSpPr>
        <p:spPr bwMode="auto">
          <a:xfrm>
            <a:off x="1219200" y="5084304"/>
            <a:ext cx="457200" cy="457200"/>
          </a:xfrm>
          <a:prstGeom prst="ellipse">
            <a:avLst/>
          </a:prstGeom>
          <a:solidFill>
            <a:srgbClr val="FFFFCC"/>
          </a:solidFill>
          <a:ln w="19050">
            <a:solidFill>
              <a:schemeClr val="tx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27" name="Oval 9"/>
          <p:cNvSpPr>
            <a:spLocks noChangeArrowheads="1"/>
          </p:cNvSpPr>
          <p:nvPr/>
        </p:nvSpPr>
        <p:spPr bwMode="auto">
          <a:xfrm>
            <a:off x="2438400" y="5084304"/>
            <a:ext cx="457200" cy="457200"/>
          </a:xfrm>
          <a:prstGeom prst="ellipse">
            <a:avLst/>
          </a:prstGeom>
          <a:solidFill>
            <a:srgbClr val="FFFFCC"/>
          </a:solidFill>
          <a:ln w="19050">
            <a:solidFill>
              <a:schemeClr val="tx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28" name="Oval 16"/>
          <p:cNvSpPr>
            <a:spLocks noChangeArrowheads="1"/>
          </p:cNvSpPr>
          <p:nvPr/>
        </p:nvSpPr>
        <p:spPr bwMode="auto">
          <a:xfrm>
            <a:off x="3048000" y="5084304"/>
            <a:ext cx="457200" cy="457200"/>
          </a:xfrm>
          <a:prstGeom prst="ellipse">
            <a:avLst/>
          </a:prstGeom>
          <a:solidFill>
            <a:srgbClr val="FFFFCC"/>
          </a:solidFill>
          <a:ln w="19050">
            <a:solidFill>
              <a:schemeClr val="tx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29" name="Oval 17"/>
          <p:cNvSpPr>
            <a:spLocks noChangeArrowheads="1"/>
          </p:cNvSpPr>
          <p:nvPr/>
        </p:nvSpPr>
        <p:spPr bwMode="auto">
          <a:xfrm>
            <a:off x="3657600" y="5084304"/>
            <a:ext cx="457200" cy="457200"/>
          </a:xfrm>
          <a:prstGeom prst="ellipse">
            <a:avLst/>
          </a:prstGeom>
          <a:solidFill>
            <a:srgbClr val="FFFFCC"/>
          </a:solidFill>
          <a:ln w="19050">
            <a:solidFill>
              <a:schemeClr val="tx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30" name="Oval 18"/>
          <p:cNvSpPr>
            <a:spLocks noChangeArrowheads="1"/>
          </p:cNvSpPr>
          <p:nvPr/>
        </p:nvSpPr>
        <p:spPr bwMode="auto">
          <a:xfrm>
            <a:off x="4267200" y="5084304"/>
            <a:ext cx="457200" cy="457200"/>
          </a:xfrm>
          <a:prstGeom prst="ellipse">
            <a:avLst/>
          </a:prstGeom>
          <a:solidFill>
            <a:srgbClr val="FFFFCC"/>
          </a:solidFill>
          <a:ln w="19050">
            <a:solidFill>
              <a:schemeClr val="tx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31" name="Oval 19"/>
          <p:cNvSpPr>
            <a:spLocks noChangeArrowheads="1"/>
          </p:cNvSpPr>
          <p:nvPr/>
        </p:nvSpPr>
        <p:spPr bwMode="auto">
          <a:xfrm>
            <a:off x="2819400" y="4322304"/>
            <a:ext cx="457200" cy="457200"/>
          </a:xfrm>
          <a:prstGeom prst="ellipse">
            <a:avLst/>
          </a:prstGeom>
          <a:solidFill>
            <a:srgbClr val="FFFFCC"/>
          </a:solidFill>
          <a:ln w="19050">
            <a:solidFill>
              <a:schemeClr val="tx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32" name="Oval 20"/>
          <p:cNvSpPr>
            <a:spLocks noChangeArrowheads="1"/>
          </p:cNvSpPr>
          <p:nvPr/>
        </p:nvSpPr>
        <p:spPr bwMode="auto">
          <a:xfrm>
            <a:off x="3962400" y="4322304"/>
            <a:ext cx="457200" cy="457200"/>
          </a:xfrm>
          <a:prstGeom prst="ellipse">
            <a:avLst/>
          </a:prstGeom>
          <a:solidFill>
            <a:srgbClr val="FFFFCC"/>
          </a:solidFill>
          <a:ln w="19050">
            <a:solidFill>
              <a:schemeClr val="tx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33" name="Oval 21"/>
          <p:cNvSpPr>
            <a:spLocks noChangeArrowheads="1"/>
          </p:cNvSpPr>
          <p:nvPr/>
        </p:nvSpPr>
        <p:spPr bwMode="auto">
          <a:xfrm>
            <a:off x="3429000" y="3636504"/>
            <a:ext cx="457200" cy="457200"/>
          </a:xfrm>
          <a:prstGeom prst="ellipse">
            <a:avLst/>
          </a:prstGeom>
          <a:solidFill>
            <a:srgbClr val="FFFFCC"/>
          </a:solidFill>
          <a:ln w="19050">
            <a:solidFill>
              <a:schemeClr val="tx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34" name="Oval 28"/>
          <p:cNvSpPr>
            <a:spLocks noChangeArrowheads="1"/>
          </p:cNvSpPr>
          <p:nvPr/>
        </p:nvSpPr>
        <p:spPr bwMode="auto">
          <a:xfrm>
            <a:off x="5486400" y="3636504"/>
            <a:ext cx="457200" cy="457200"/>
          </a:xfrm>
          <a:prstGeom prst="ellipse">
            <a:avLst/>
          </a:prstGeom>
          <a:solidFill>
            <a:srgbClr val="FFFFCC"/>
          </a:solidFill>
          <a:ln w="19050">
            <a:solidFill>
              <a:schemeClr val="tx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35" name="Oval 29"/>
          <p:cNvSpPr>
            <a:spLocks noChangeArrowheads="1"/>
          </p:cNvSpPr>
          <p:nvPr/>
        </p:nvSpPr>
        <p:spPr bwMode="auto">
          <a:xfrm>
            <a:off x="5486400" y="4398504"/>
            <a:ext cx="457200" cy="457200"/>
          </a:xfrm>
          <a:prstGeom prst="ellipse">
            <a:avLst/>
          </a:prstGeom>
          <a:solidFill>
            <a:srgbClr val="FFFFCC"/>
          </a:solidFill>
          <a:ln w="19050">
            <a:solidFill>
              <a:schemeClr val="tx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36" name="Oval 30"/>
          <p:cNvSpPr>
            <a:spLocks noChangeArrowheads="1"/>
          </p:cNvSpPr>
          <p:nvPr/>
        </p:nvSpPr>
        <p:spPr bwMode="auto">
          <a:xfrm>
            <a:off x="5486400" y="5084304"/>
            <a:ext cx="457200" cy="457200"/>
          </a:xfrm>
          <a:prstGeom prst="ellipse">
            <a:avLst/>
          </a:prstGeom>
          <a:solidFill>
            <a:srgbClr val="FFFFCC"/>
          </a:solidFill>
          <a:ln w="19050">
            <a:solidFill>
              <a:schemeClr val="tx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37" name="Line 37"/>
          <p:cNvSpPr>
            <a:spLocks noChangeShapeType="1"/>
          </p:cNvSpPr>
          <p:nvPr/>
        </p:nvSpPr>
        <p:spPr bwMode="auto">
          <a:xfrm>
            <a:off x="5715000" y="4855704"/>
            <a:ext cx="0" cy="228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38" name="Oval 38"/>
          <p:cNvSpPr>
            <a:spLocks noChangeArrowheads="1"/>
          </p:cNvSpPr>
          <p:nvPr/>
        </p:nvSpPr>
        <p:spPr bwMode="auto">
          <a:xfrm>
            <a:off x="6553200" y="3636504"/>
            <a:ext cx="457200" cy="457200"/>
          </a:xfrm>
          <a:prstGeom prst="ellipse">
            <a:avLst/>
          </a:prstGeom>
          <a:solidFill>
            <a:srgbClr val="FFFFCC"/>
          </a:solidFill>
          <a:ln w="19050">
            <a:solidFill>
              <a:schemeClr val="tx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39" name="Oval 39"/>
          <p:cNvSpPr>
            <a:spLocks noChangeArrowheads="1"/>
          </p:cNvSpPr>
          <p:nvPr/>
        </p:nvSpPr>
        <p:spPr bwMode="auto">
          <a:xfrm>
            <a:off x="7772400" y="3636504"/>
            <a:ext cx="457200" cy="457200"/>
          </a:xfrm>
          <a:prstGeom prst="ellipse">
            <a:avLst/>
          </a:prstGeom>
          <a:solidFill>
            <a:srgbClr val="FFFFCC"/>
          </a:solidFill>
          <a:ln w="19050">
            <a:solidFill>
              <a:schemeClr val="tx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40" name="Oval 40"/>
          <p:cNvSpPr>
            <a:spLocks noChangeArrowheads="1"/>
          </p:cNvSpPr>
          <p:nvPr/>
        </p:nvSpPr>
        <p:spPr bwMode="auto">
          <a:xfrm>
            <a:off x="7162800" y="5084304"/>
            <a:ext cx="457200" cy="457200"/>
          </a:xfrm>
          <a:prstGeom prst="ellipse">
            <a:avLst/>
          </a:prstGeom>
          <a:solidFill>
            <a:srgbClr val="FFFFCC"/>
          </a:solidFill>
          <a:ln w="19050">
            <a:solidFill>
              <a:schemeClr val="tx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41" name="Line 46"/>
          <p:cNvSpPr>
            <a:spLocks noChangeShapeType="1"/>
          </p:cNvSpPr>
          <p:nvPr/>
        </p:nvSpPr>
        <p:spPr bwMode="auto">
          <a:xfrm>
            <a:off x="7696200" y="3712704"/>
            <a:ext cx="152400" cy="76200"/>
          </a:xfrm>
          <a:prstGeom prst="line">
            <a:avLst/>
          </a:prstGeom>
          <a:noFill/>
          <a:ln w="28575">
            <a:solidFill>
              <a:schemeClr val="accent1">
                <a:lumMod val="50000"/>
              </a:schemeClr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42" name="Line 47"/>
          <p:cNvSpPr>
            <a:spLocks noChangeShapeType="1"/>
          </p:cNvSpPr>
          <p:nvPr/>
        </p:nvSpPr>
        <p:spPr bwMode="auto">
          <a:xfrm rot="10800000">
            <a:off x="7010400" y="3941304"/>
            <a:ext cx="152400" cy="76200"/>
          </a:xfrm>
          <a:prstGeom prst="line">
            <a:avLst/>
          </a:prstGeom>
          <a:noFill/>
          <a:ln w="28575">
            <a:solidFill>
              <a:schemeClr val="accent1">
                <a:lumMod val="50000"/>
              </a:schemeClr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43" name="Line 50"/>
          <p:cNvSpPr>
            <a:spLocks noChangeShapeType="1"/>
          </p:cNvSpPr>
          <p:nvPr/>
        </p:nvSpPr>
        <p:spPr bwMode="auto">
          <a:xfrm rot="19346966">
            <a:off x="7162800" y="5008104"/>
            <a:ext cx="1588" cy="228600"/>
          </a:xfrm>
          <a:prstGeom prst="line">
            <a:avLst/>
          </a:prstGeom>
          <a:noFill/>
          <a:ln w="28575">
            <a:solidFill>
              <a:schemeClr val="accent1">
                <a:lumMod val="50000"/>
              </a:schemeClr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44" name="Line 51"/>
          <p:cNvSpPr>
            <a:spLocks noChangeShapeType="1"/>
          </p:cNvSpPr>
          <p:nvPr/>
        </p:nvSpPr>
        <p:spPr bwMode="auto">
          <a:xfrm rot="9367210">
            <a:off x="7010400" y="4017504"/>
            <a:ext cx="1588" cy="228600"/>
          </a:xfrm>
          <a:prstGeom prst="line">
            <a:avLst/>
          </a:prstGeom>
          <a:noFill/>
          <a:ln w="28575">
            <a:solidFill>
              <a:schemeClr val="accent1">
                <a:lumMod val="50000"/>
              </a:schemeClr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45" name="Line 52"/>
          <p:cNvSpPr>
            <a:spLocks noChangeShapeType="1"/>
          </p:cNvSpPr>
          <p:nvPr/>
        </p:nvSpPr>
        <p:spPr bwMode="auto">
          <a:xfrm rot="21392571" flipH="1">
            <a:off x="7470775" y="4928729"/>
            <a:ext cx="73025" cy="150813"/>
          </a:xfrm>
          <a:prstGeom prst="line">
            <a:avLst/>
          </a:prstGeom>
          <a:noFill/>
          <a:ln w="28575">
            <a:solidFill>
              <a:schemeClr val="accent1">
                <a:lumMod val="50000"/>
              </a:schemeClr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46" name="Line 53"/>
          <p:cNvSpPr>
            <a:spLocks noChangeShapeType="1"/>
          </p:cNvSpPr>
          <p:nvPr/>
        </p:nvSpPr>
        <p:spPr bwMode="auto">
          <a:xfrm rot="10175820" flipH="1">
            <a:off x="8014132" y="4133286"/>
            <a:ext cx="76200" cy="152400"/>
          </a:xfrm>
          <a:prstGeom prst="line">
            <a:avLst/>
          </a:prstGeom>
          <a:noFill/>
          <a:ln w="28575">
            <a:solidFill>
              <a:schemeClr val="accent1">
                <a:lumMod val="50000"/>
              </a:schemeClr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47" name="Line 56"/>
          <p:cNvSpPr>
            <a:spLocks noChangeShapeType="1"/>
          </p:cNvSpPr>
          <p:nvPr/>
        </p:nvSpPr>
        <p:spPr bwMode="auto">
          <a:xfrm rot="20455773">
            <a:off x="5562600" y="4246104"/>
            <a:ext cx="1588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48" name="Text Box 57"/>
          <p:cNvSpPr txBox="1">
            <a:spLocks noChangeArrowheads="1"/>
          </p:cNvSpPr>
          <p:nvPr/>
        </p:nvSpPr>
        <p:spPr bwMode="auto">
          <a:xfrm>
            <a:off x="1286197" y="3484104"/>
            <a:ext cx="3930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3200" b="1">
                <a:solidFill>
                  <a:schemeClr val="accent2"/>
                </a:solidFill>
              </a:rPr>
              <a:t>0</a:t>
            </a:r>
            <a:endParaRPr lang="en-US" altLang="zh-CN"/>
          </a:p>
        </p:txBody>
      </p:sp>
      <p:sp>
        <p:nvSpPr>
          <p:cNvPr id="49" name="Text Box 58"/>
          <p:cNvSpPr txBox="1">
            <a:spLocks noChangeArrowheads="1"/>
          </p:cNvSpPr>
          <p:nvPr/>
        </p:nvSpPr>
        <p:spPr bwMode="auto">
          <a:xfrm>
            <a:off x="3426147" y="3560304"/>
            <a:ext cx="3930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3200" b="1">
                <a:solidFill>
                  <a:schemeClr val="accent2"/>
                </a:solidFill>
              </a:rPr>
              <a:t>0</a:t>
            </a:r>
            <a:endParaRPr lang="en-US" altLang="zh-CN"/>
          </a:p>
        </p:txBody>
      </p:sp>
      <p:sp>
        <p:nvSpPr>
          <p:cNvPr id="50" name="Text Box 59"/>
          <p:cNvSpPr txBox="1">
            <a:spLocks noChangeArrowheads="1"/>
          </p:cNvSpPr>
          <p:nvPr/>
        </p:nvSpPr>
        <p:spPr bwMode="auto">
          <a:xfrm>
            <a:off x="5553397" y="3560304"/>
            <a:ext cx="3930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3200" b="1">
                <a:solidFill>
                  <a:schemeClr val="accent2"/>
                </a:solidFill>
              </a:rPr>
              <a:t>0</a:t>
            </a:r>
            <a:endParaRPr lang="en-US" altLang="zh-CN"/>
          </a:p>
        </p:txBody>
      </p:sp>
      <p:sp>
        <p:nvSpPr>
          <p:cNvPr id="51" name="Text Box 60"/>
          <p:cNvSpPr txBox="1">
            <a:spLocks noChangeArrowheads="1"/>
          </p:cNvSpPr>
          <p:nvPr/>
        </p:nvSpPr>
        <p:spPr bwMode="auto">
          <a:xfrm>
            <a:off x="6550347" y="3560304"/>
            <a:ext cx="3930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3200" b="1">
                <a:solidFill>
                  <a:schemeClr val="accent2"/>
                </a:solidFill>
              </a:rPr>
              <a:t>0</a:t>
            </a:r>
            <a:endParaRPr lang="en-US" altLang="zh-CN"/>
          </a:p>
        </p:txBody>
      </p:sp>
      <p:sp>
        <p:nvSpPr>
          <p:cNvPr id="52" name="Text Box 61"/>
          <p:cNvSpPr txBox="1">
            <a:spLocks noChangeArrowheads="1"/>
          </p:cNvSpPr>
          <p:nvPr/>
        </p:nvSpPr>
        <p:spPr bwMode="auto">
          <a:xfrm>
            <a:off x="5553397" y="4352467"/>
            <a:ext cx="3930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3200" b="1">
                <a:solidFill>
                  <a:schemeClr val="accent2"/>
                </a:solidFill>
              </a:rPr>
              <a:t>1</a:t>
            </a:r>
            <a:endParaRPr lang="en-US" altLang="zh-CN"/>
          </a:p>
        </p:txBody>
      </p:sp>
      <p:sp>
        <p:nvSpPr>
          <p:cNvPr id="53" name="Text Box 62"/>
          <p:cNvSpPr txBox="1">
            <a:spLocks noChangeArrowheads="1"/>
          </p:cNvSpPr>
          <p:nvPr/>
        </p:nvSpPr>
        <p:spPr bwMode="auto">
          <a:xfrm>
            <a:off x="7839397" y="3560304"/>
            <a:ext cx="3930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3200" b="1">
                <a:solidFill>
                  <a:schemeClr val="accent2"/>
                </a:solidFill>
              </a:rPr>
              <a:t>1</a:t>
            </a:r>
            <a:endParaRPr lang="en-US" altLang="zh-CN"/>
          </a:p>
        </p:txBody>
      </p:sp>
      <p:sp>
        <p:nvSpPr>
          <p:cNvPr id="54" name="Text Box 63"/>
          <p:cNvSpPr txBox="1">
            <a:spLocks noChangeArrowheads="1"/>
          </p:cNvSpPr>
          <p:nvPr/>
        </p:nvSpPr>
        <p:spPr bwMode="auto">
          <a:xfrm>
            <a:off x="752797" y="4246104"/>
            <a:ext cx="3930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3200" b="1">
                <a:solidFill>
                  <a:schemeClr val="accent2"/>
                </a:solidFill>
              </a:rPr>
              <a:t>1</a:t>
            </a:r>
            <a:endParaRPr lang="en-US" altLang="zh-CN"/>
          </a:p>
        </p:txBody>
      </p:sp>
      <p:sp>
        <p:nvSpPr>
          <p:cNvPr id="55" name="Text Box 64"/>
          <p:cNvSpPr txBox="1">
            <a:spLocks noChangeArrowheads="1"/>
          </p:cNvSpPr>
          <p:nvPr/>
        </p:nvSpPr>
        <p:spPr bwMode="auto">
          <a:xfrm>
            <a:off x="2886397" y="4246104"/>
            <a:ext cx="3930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3200" b="1">
                <a:solidFill>
                  <a:schemeClr val="accent2"/>
                </a:solidFill>
              </a:rPr>
              <a:t>1</a:t>
            </a:r>
            <a:endParaRPr lang="en-US" altLang="zh-CN"/>
          </a:p>
        </p:txBody>
      </p:sp>
      <p:sp>
        <p:nvSpPr>
          <p:cNvPr id="56" name="Text Box 65"/>
          <p:cNvSpPr txBox="1">
            <a:spLocks noChangeArrowheads="1"/>
          </p:cNvSpPr>
          <p:nvPr/>
        </p:nvSpPr>
        <p:spPr bwMode="auto">
          <a:xfrm>
            <a:off x="1819597" y="4246104"/>
            <a:ext cx="3930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3200" b="1">
                <a:solidFill>
                  <a:schemeClr val="accent2"/>
                </a:solidFill>
              </a:rPr>
              <a:t>2</a:t>
            </a:r>
            <a:endParaRPr lang="en-US" altLang="zh-CN"/>
          </a:p>
        </p:txBody>
      </p:sp>
      <p:sp>
        <p:nvSpPr>
          <p:cNvPr id="57" name="Text Box 66"/>
          <p:cNvSpPr txBox="1">
            <a:spLocks noChangeArrowheads="1"/>
          </p:cNvSpPr>
          <p:nvPr/>
        </p:nvSpPr>
        <p:spPr bwMode="auto">
          <a:xfrm>
            <a:off x="4029397" y="4246104"/>
            <a:ext cx="3930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3200" b="1">
                <a:solidFill>
                  <a:schemeClr val="accent2"/>
                </a:solidFill>
              </a:rPr>
              <a:t>2</a:t>
            </a:r>
            <a:endParaRPr lang="en-US" altLang="zh-CN"/>
          </a:p>
        </p:txBody>
      </p:sp>
      <p:sp>
        <p:nvSpPr>
          <p:cNvPr id="58" name="Text Box 67"/>
          <p:cNvSpPr txBox="1">
            <a:spLocks noChangeArrowheads="1"/>
          </p:cNvSpPr>
          <p:nvPr/>
        </p:nvSpPr>
        <p:spPr bwMode="auto">
          <a:xfrm>
            <a:off x="5553397" y="5008104"/>
            <a:ext cx="3930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3200" b="1">
                <a:solidFill>
                  <a:schemeClr val="accent2"/>
                </a:solidFill>
              </a:rPr>
              <a:t>2</a:t>
            </a:r>
            <a:endParaRPr lang="en-US" altLang="zh-CN"/>
          </a:p>
        </p:txBody>
      </p:sp>
      <p:sp>
        <p:nvSpPr>
          <p:cNvPr id="59" name="Text Box 68"/>
          <p:cNvSpPr txBox="1">
            <a:spLocks noChangeArrowheads="1"/>
          </p:cNvSpPr>
          <p:nvPr/>
        </p:nvSpPr>
        <p:spPr bwMode="auto">
          <a:xfrm>
            <a:off x="7229797" y="5008104"/>
            <a:ext cx="3930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3200" b="1">
                <a:solidFill>
                  <a:schemeClr val="accent2"/>
                </a:solidFill>
              </a:rPr>
              <a:t>2</a:t>
            </a:r>
            <a:endParaRPr lang="en-US" altLang="zh-CN"/>
          </a:p>
        </p:txBody>
      </p:sp>
      <p:sp>
        <p:nvSpPr>
          <p:cNvPr id="60" name="Text Box 69"/>
          <p:cNvSpPr txBox="1">
            <a:spLocks noChangeArrowheads="1"/>
          </p:cNvSpPr>
          <p:nvPr/>
        </p:nvSpPr>
        <p:spPr bwMode="auto">
          <a:xfrm>
            <a:off x="4334197" y="5008104"/>
            <a:ext cx="3930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3200" b="1">
                <a:solidFill>
                  <a:schemeClr val="accent2"/>
                </a:solidFill>
              </a:rPr>
              <a:t>6</a:t>
            </a:r>
            <a:endParaRPr lang="en-US" altLang="zh-CN"/>
          </a:p>
        </p:txBody>
      </p:sp>
      <p:sp>
        <p:nvSpPr>
          <p:cNvPr id="61" name="Text Box 70"/>
          <p:cNvSpPr txBox="1">
            <a:spLocks noChangeArrowheads="1"/>
          </p:cNvSpPr>
          <p:nvPr/>
        </p:nvSpPr>
        <p:spPr bwMode="auto">
          <a:xfrm>
            <a:off x="3654747" y="5008104"/>
            <a:ext cx="3930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3200" b="1">
                <a:solidFill>
                  <a:schemeClr val="accent2"/>
                </a:solidFill>
              </a:rPr>
              <a:t>5</a:t>
            </a:r>
            <a:endParaRPr lang="en-US" altLang="zh-CN"/>
          </a:p>
        </p:txBody>
      </p:sp>
      <p:sp>
        <p:nvSpPr>
          <p:cNvPr id="62" name="Text Box 71"/>
          <p:cNvSpPr txBox="1">
            <a:spLocks noChangeArrowheads="1"/>
          </p:cNvSpPr>
          <p:nvPr/>
        </p:nvSpPr>
        <p:spPr bwMode="auto">
          <a:xfrm>
            <a:off x="3045147" y="5008104"/>
            <a:ext cx="3930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3200" b="1">
                <a:solidFill>
                  <a:schemeClr val="accent2"/>
                </a:solidFill>
              </a:rPr>
              <a:t>4</a:t>
            </a:r>
            <a:endParaRPr lang="en-US" altLang="zh-CN"/>
          </a:p>
        </p:txBody>
      </p:sp>
      <p:sp>
        <p:nvSpPr>
          <p:cNvPr id="63" name="Text Box 72"/>
          <p:cNvSpPr txBox="1">
            <a:spLocks noChangeArrowheads="1"/>
          </p:cNvSpPr>
          <p:nvPr/>
        </p:nvSpPr>
        <p:spPr bwMode="auto">
          <a:xfrm>
            <a:off x="2505397" y="5008104"/>
            <a:ext cx="3930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3200" b="1">
                <a:solidFill>
                  <a:schemeClr val="accent2"/>
                </a:solidFill>
              </a:rPr>
              <a:t>3</a:t>
            </a:r>
            <a:endParaRPr lang="en-US" altLang="zh-CN"/>
          </a:p>
        </p:txBody>
      </p:sp>
      <p:sp>
        <p:nvSpPr>
          <p:cNvPr id="64" name="Text Box 73"/>
          <p:cNvSpPr txBox="1">
            <a:spLocks noChangeArrowheads="1"/>
          </p:cNvSpPr>
          <p:nvPr/>
        </p:nvSpPr>
        <p:spPr bwMode="auto">
          <a:xfrm>
            <a:off x="1286197" y="5008104"/>
            <a:ext cx="3930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3200" b="1">
                <a:solidFill>
                  <a:schemeClr val="accent2"/>
                </a:solidFill>
              </a:rPr>
              <a:t>3</a:t>
            </a:r>
            <a:endParaRPr lang="en-US" altLang="zh-CN"/>
          </a:p>
        </p:txBody>
      </p:sp>
      <p:sp>
        <p:nvSpPr>
          <p:cNvPr id="6" name="Line 55"/>
          <p:cNvSpPr>
            <a:spLocks noChangeShapeType="1"/>
          </p:cNvSpPr>
          <p:nvPr/>
        </p:nvSpPr>
        <p:spPr bwMode="auto">
          <a:xfrm rot="10746533">
            <a:off x="5867400" y="4093704"/>
            <a:ext cx="1588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2087319" y="57241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无向图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6419418" y="56937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Microsoft YaHei" charset="0"/>
                <a:ea typeface="Microsoft YaHei" charset="0"/>
                <a:cs typeface="Microsoft YaHei" charset="0"/>
              </a:rPr>
              <a:t>有向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图</a:t>
            </a:r>
          </a:p>
        </p:txBody>
      </p:sp>
      <p:sp>
        <p:nvSpPr>
          <p:cNvPr id="67" name="灯片编号占位符 6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6437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40000"/>
              </a:lnSpc>
            </a:pPr>
            <a:r>
              <a:rPr lang="zh-CN" altLang="en-US" sz="2000" dirty="0">
                <a:latin typeface="Times New Roman" charset="0"/>
              </a:rPr>
              <a:t>边数相对较少的图称为稀疏图</a:t>
            </a:r>
            <a:r>
              <a:rPr lang="en-US" altLang="zh-CN" sz="2000" dirty="0">
                <a:latin typeface="Times New Roman" charset="0"/>
              </a:rPr>
              <a:t>(sparse graph)</a:t>
            </a:r>
            <a:r>
              <a:rPr lang="zh-CN" altLang="en-US" sz="2000" dirty="0">
                <a:latin typeface="Times New Roman" charset="0"/>
              </a:rPr>
              <a:t>，边数相对较多的图称为稠密图</a:t>
            </a:r>
            <a:r>
              <a:rPr lang="en-US" altLang="zh-CN" sz="2000" dirty="0">
                <a:latin typeface="Times New Roman" charset="0"/>
              </a:rPr>
              <a:t>(dense graph)</a:t>
            </a:r>
            <a:endParaRPr lang="zh-CN" altLang="en-US" sz="2000" dirty="0">
              <a:latin typeface="Times New Roman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>
                <a:latin typeface="Times New Roman" charset="0"/>
              </a:rPr>
              <a:t>任何两顶点间都有边相关联的图称为</a:t>
            </a:r>
            <a:r>
              <a:rPr lang="zh-CN" altLang="en-US" sz="2000" dirty="0">
                <a:solidFill>
                  <a:srgbClr val="FF0000"/>
                </a:solidFill>
                <a:latin typeface="Times New Roman" charset="0"/>
              </a:rPr>
              <a:t>完全图</a:t>
            </a:r>
            <a:r>
              <a:rPr lang="en-US" altLang="zh-CN" sz="2000" dirty="0">
                <a:solidFill>
                  <a:srgbClr val="FF0000"/>
                </a:solidFill>
                <a:latin typeface="Times New Roman" charset="0"/>
              </a:rPr>
              <a:t>(complete graph)</a:t>
            </a:r>
            <a:r>
              <a:rPr lang="zh-CN" altLang="en-US" sz="2000" dirty="0">
                <a:latin typeface="Times New Roman" charset="0"/>
              </a:rPr>
              <a:t>，完全图显然具有最大的边数。 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若有 </a:t>
            </a:r>
            <a:r>
              <a:rPr lang="en-US" altLang="zh-CN" sz="2000" i="1" dirty="0">
                <a:latin typeface="Microsoft YaHei" charset="0"/>
                <a:ea typeface="Microsoft YaHei" charset="0"/>
                <a:cs typeface="Microsoft YaHei" charset="0"/>
              </a:rPr>
              <a:t>n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个顶点的无向图有 </a:t>
            </a:r>
            <a:r>
              <a:rPr lang="en-US" altLang="zh-CN" sz="2000" i="1" dirty="0">
                <a:latin typeface="Microsoft YaHei" charset="0"/>
                <a:ea typeface="Microsoft YaHei" charset="0"/>
                <a:cs typeface="Microsoft YaHei" charset="0"/>
              </a:rPr>
              <a:t>n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en-US" altLang="zh-CN" sz="2000" i="1" dirty="0">
                <a:latin typeface="Microsoft YaHei" charset="0"/>
                <a:ea typeface="Microsoft YaHei" charset="0"/>
                <a:cs typeface="Microsoft YaHei" charset="0"/>
              </a:rPr>
              <a:t>n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-1)/2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条边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则此图为</a:t>
            </a:r>
            <a:r>
              <a:rPr lang="zh-CN" altLang="en-US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完全无向图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。有 </a:t>
            </a:r>
            <a:r>
              <a:rPr lang="en-US" altLang="zh-CN" sz="2000" i="1" dirty="0">
                <a:latin typeface="Microsoft YaHei" charset="0"/>
                <a:ea typeface="Microsoft YaHei" charset="0"/>
                <a:cs typeface="Microsoft YaHei" charset="0"/>
              </a:rPr>
              <a:t>n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个顶点的有向图有</a:t>
            </a:r>
            <a:r>
              <a:rPr lang="en-US" altLang="zh-CN" sz="2000" i="1" dirty="0">
                <a:latin typeface="Microsoft YaHei" charset="0"/>
                <a:ea typeface="Microsoft YaHei" charset="0"/>
                <a:cs typeface="Microsoft YaHei" charset="0"/>
              </a:rPr>
              <a:t>n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en-US" altLang="zh-CN" sz="2000" i="1" dirty="0">
                <a:latin typeface="Microsoft YaHei" charset="0"/>
                <a:ea typeface="Microsoft YaHei" charset="0"/>
                <a:cs typeface="Microsoft YaHei" charset="0"/>
              </a:rPr>
              <a:t>n-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1)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条边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则此图为</a:t>
            </a:r>
            <a:r>
              <a:rPr lang="zh-CN" altLang="en-US" sz="20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完全有向图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279794"/>
              </p:ext>
            </p:extLst>
          </p:nvPr>
        </p:nvGraphicFramePr>
        <p:xfrm>
          <a:off x="682137" y="3902566"/>
          <a:ext cx="7762875" cy="220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258812" imgH="1914754" progId="Visio.Drawing.11">
                  <p:embed/>
                </p:oleObj>
              </mc:Choice>
              <mc:Fallback>
                <p:oleObj r:id="rId2" imgW="7258812" imgH="191475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137" y="3902566"/>
                        <a:ext cx="7762875" cy="2208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5082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FF7C80"/>
              </a:buClr>
              <a:buSzPct val="50000"/>
              <a:buFont typeface="Wingdings" pitchFamily="2" charset="2"/>
              <a:buChar char="n"/>
            </a:pPr>
            <a:r>
              <a:rPr lang="zh-CN" altLang="en-US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邻接顶点  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如果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是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(G)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中的一条边，则称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u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与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互为邻接顶点。</a:t>
            </a:r>
          </a:p>
          <a:p>
            <a:pPr>
              <a:lnSpc>
                <a:spcPct val="150000"/>
              </a:lnSpc>
              <a:buClr>
                <a:srgbClr val="FF7C80"/>
              </a:buClr>
              <a:buSzPct val="50000"/>
              <a:buFont typeface="Wingdings" pitchFamily="2" charset="2"/>
              <a:buChar char="n"/>
            </a:pPr>
            <a:r>
              <a:rPr lang="zh-CN" altLang="en-US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子图 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设有两个图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和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G’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’,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’)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。若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’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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 V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且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’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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则称 图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G’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是 图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G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的子图。</a:t>
            </a: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Clr>
                <a:srgbClr val="FF7C80"/>
              </a:buClr>
              <a:buSzPct val="50000"/>
              <a:buFont typeface="Wingdings" pitchFamily="2" charset="2"/>
              <a:buChar char="n"/>
            </a:pPr>
            <a:endParaRPr lang="en-US" altLang="zh-CN" sz="2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Clr>
                <a:srgbClr val="FF7C80"/>
              </a:buClr>
              <a:buSzPct val="50000"/>
              <a:buFont typeface="Wingdings" pitchFamily="2" charset="2"/>
              <a:buChar char="n"/>
            </a:pPr>
            <a:endParaRPr lang="en-US" altLang="zh-CN" sz="2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Clr>
                <a:srgbClr val="FF7C80"/>
              </a:buClr>
              <a:buSzPct val="50000"/>
              <a:buFont typeface="Wingdings" pitchFamily="2" charset="2"/>
              <a:buChar char="n"/>
            </a:pPr>
            <a:endParaRPr lang="en-US" altLang="zh-CN" sz="2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Clr>
                <a:srgbClr val="FF7C80"/>
              </a:buClr>
              <a:buSzPct val="50000"/>
              <a:buFont typeface="Wingdings" pitchFamily="2" charset="2"/>
              <a:buChar char="n"/>
            </a:pPr>
            <a:endParaRPr lang="en-US" altLang="zh-CN" sz="2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Clr>
                <a:srgbClr val="FF7C80"/>
              </a:buClr>
              <a:buSzPct val="50000"/>
              <a:buFont typeface="Wingdings" pitchFamily="2" charset="2"/>
              <a:buChar char="n"/>
            </a:pPr>
            <a:r>
              <a:rPr lang="zh-CN" altLang="en-US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权 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某些图的边具有与它相关的数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称之为权。这种带权图叫做网络。</a:t>
            </a:r>
          </a:p>
          <a:p>
            <a:pPr>
              <a:lnSpc>
                <a:spcPct val="150000"/>
              </a:lnSpc>
              <a:buClr>
                <a:srgbClr val="FF7C80"/>
              </a:buClr>
              <a:buSzPct val="50000"/>
              <a:buFont typeface="Wingdings" pitchFamily="2" charset="2"/>
              <a:buChar char="n"/>
            </a:pPr>
            <a:endParaRPr lang="zh-CN" altLang="en-US" sz="2000" dirty="0">
              <a:solidFill>
                <a:srgbClr val="00808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766" y="2716251"/>
            <a:ext cx="6662468" cy="218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0698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buClr>
                <a:srgbClr val="FF7C80"/>
              </a:buClr>
              <a:buSzPct val="50000"/>
              <a:buFont typeface="Wingdings" pitchFamily="2" charset="2"/>
              <a:buChar char="n"/>
            </a:pPr>
            <a:r>
              <a:rPr lang="zh-CN" altLang="en-US" sz="2000" b="1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顶点的度 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一个顶点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的度是与它相关联的边的条数。记作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TD(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。在有向图中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顶点的度等于该顶点的入度与出度之和。</a:t>
            </a:r>
          </a:p>
          <a:p>
            <a:pPr>
              <a:lnSpc>
                <a:spcPct val="150000"/>
              </a:lnSpc>
              <a:spcBef>
                <a:spcPts val="1800"/>
              </a:spcBef>
              <a:buClr>
                <a:srgbClr val="FF7C80"/>
              </a:buClr>
              <a:buSzPct val="50000"/>
              <a:buFont typeface="Wingdings" pitchFamily="2" charset="2"/>
              <a:buChar char="n"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顶点</a:t>
            </a:r>
            <a:r>
              <a:rPr lang="zh-CN" altLang="en-US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zh-CN" altLang="en-US" sz="2000" b="1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入度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是以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为终点的有向边的条数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记作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ID(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); </a:t>
            </a:r>
          </a:p>
          <a:p>
            <a:pPr>
              <a:lnSpc>
                <a:spcPct val="150000"/>
              </a:lnSpc>
              <a:spcBef>
                <a:spcPts val="1800"/>
              </a:spcBef>
              <a:buClr>
                <a:srgbClr val="FF7C80"/>
              </a:buClr>
              <a:buSzPct val="50000"/>
              <a:buFont typeface="Wingdings" pitchFamily="2" charset="2"/>
              <a:buChar char="n"/>
            </a:pP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顶点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zh-CN" altLang="en-US" sz="2000" b="1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出度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是以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为始点的有向边的条数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记作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OD(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>
              <a:lnSpc>
                <a:spcPct val="150000"/>
              </a:lnSpc>
              <a:spcBef>
                <a:spcPts val="1800"/>
              </a:spcBef>
              <a:buClr>
                <a:srgbClr val="FF7C80"/>
              </a:buClr>
              <a:buSzPct val="50000"/>
              <a:buFont typeface="Wingdings" pitchFamily="2" charset="2"/>
              <a:buChar char="n"/>
            </a:pPr>
            <a:r>
              <a:rPr lang="zh-CN" altLang="en-US" sz="2000" b="1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路径</a:t>
            </a:r>
            <a:r>
              <a:rPr lang="zh-CN" altLang="en-US" sz="2000" dirty="0">
                <a:solidFill>
                  <a:srgbClr val="005825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在图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中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若从顶点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i="1" baseline="-25000" dirty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出发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沿一些边经过一些顶点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i="1" baseline="-25000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i="1" baseline="-25000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 …, </a:t>
            </a:r>
            <a:r>
              <a:rPr lang="en-US" altLang="zh-CN" sz="2000" i="1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i="1" baseline="-25000" dirty="0" err="1">
                <a:latin typeface="Times New Roman" pitchFamily="18" charset="0"/>
                <a:cs typeface="Times New Roman" pitchFamily="18" charset="0"/>
              </a:rPr>
              <a:t>pm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到达顶点</a:t>
            </a:r>
            <a:r>
              <a:rPr lang="en-US" altLang="zh-CN" sz="2000" i="1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i="1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则称顶点序列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i="1" baseline="-25000" dirty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i="1" baseline="-25000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0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i="1" baseline="-25000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0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... </a:t>
            </a:r>
            <a:r>
              <a:rPr lang="en-US" altLang="zh-CN" sz="2000" i="1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i="1" baseline="-25000" dirty="0" err="1">
                <a:latin typeface="Times New Roman" pitchFamily="18" charset="0"/>
                <a:cs typeface="Times New Roman" pitchFamily="18" charset="0"/>
              </a:rPr>
              <a:t>pm</a:t>
            </a:r>
            <a:r>
              <a:rPr lang="en-US" altLang="zh-CN" sz="2000" i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i="1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为从顶点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i="1" baseline="-25000" dirty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到顶点 </a:t>
            </a:r>
            <a:r>
              <a:rPr lang="en-US" altLang="zh-CN" sz="2000" i="1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i="1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000" i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的路径。它经过的边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i="1" baseline="-25000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i="1" baseline="-25000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i="1" baseline="-25000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i="1" baseline="-25000" dirty="0" err="1">
                <a:latin typeface="Times New Roman" pitchFamily="18" charset="0"/>
                <a:cs typeface="Times New Roman" pitchFamily="18" charset="0"/>
              </a:rPr>
              <a:t>pm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000" i="1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应是属于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zh-CN" altLang="en-US" sz="2000" dirty="0">
                <a:latin typeface="Times New Roman" pitchFamily="18" charset="0"/>
                <a:cs typeface="Times New Roman" pitchFamily="18" charset="0"/>
              </a:rPr>
              <a:t>的边。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3086100" cy="365125"/>
          </a:xfrm>
        </p:spPr>
        <p:txBody>
          <a:bodyPr/>
          <a:lstStyle/>
          <a:p>
            <a:pPr algn="l"/>
            <a:r>
              <a:rPr lang="en-US" altLang="zh-CN"/>
              <a:t>Data Structure &amp; Algorithms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9405-CE62-418F-9683-85B6A1C55A4B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3657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24295</TotalTime>
  <Words>4778</Words>
  <Application>Microsoft Office PowerPoint</Application>
  <PresentationFormat>全屏显示(4:3)</PresentationFormat>
  <Paragraphs>507</Paragraphs>
  <Slides>47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47</vt:i4>
      </vt:variant>
    </vt:vector>
  </HeadingPairs>
  <TitlesOfParts>
    <vt:vector size="60" baseType="lpstr">
      <vt:lpstr>楷体_GB2312</vt:lpstr>
      <vt:lpstr>宋体</vt:lpstr>
      <vt:lpstr>Microsoft YaHei</vt:lpstr>
      <vt:lpstr>Microsoft YaHei</vt:lpstr>
      <vt:lpstr>Arial</vt:lpstr>
      <vt:lpstr>Calibri</vt:lpstr>
      <vt:lpstr>Calibri Light</vt:lpstr>
      <vt:lpstr>Times New Roman</vt:lpstr>
      <vt:lpstr>Wingdings</vt:lpstr>
      <vt:lpstr>Office 主题</vt:lpstr>
      <vt:lpstr>Visio.Drawing.11</vt:lpstr>
      <vt:lpstr>Equation</vt:lpstr>
      <vt:lpstr>公式</vt:lpstr>
      <vt:lpstr>Graph</vt:lpstr>
      <vt:lpstr>Graph</vt:lpstr>
      <vt:lpstr>Graph示例</vt:lpstr>
      <vt:lpstr>Graph示例</vt:lpstr>
      <vt:lpstr>图的基本概念</vt:lpstr>
      <vt:lpstr>图的基本概念</vt:lpstr>
      <vt:lpstr>图的基本概念</vt:lpstr>
      <vt:lpstr>图的基本概念</vt:lpstr>
      <vt:lpstr>图的基本概念</vt:lpstr>
      <vt:lpstr>图的基本概念</vt:lpstr>
      <vt:lpstr>图的基本概念</vt:lpstr>
      <vt:lpstr>图的基本概念</vt:lpstr>
      <vt:lpstr>图的基本概念</vt:lpstr>
      <vt:lpstr>图的基本概念</vt:lpstr>
      <vt:lpstr>图的抽象数据类型</vt:lpstr>
      <vt:lpstr>图的存储结构及实现</vt:lpstr>
      <vt:lpstr>图的存储表示</vt:lpstr>
      <vt:lpstr>图的存储表示</vt:lpstr>
      <vt:lpstr>图的存储表示</vt:lpstr>
      <vt:lpstr>图的存储表示</vt:lpstr>
      <vt:lpstr>图的存储表示</vt:lpstr>
      <vt:lpstr>图的存储表示</vt:lpstr>
      <vt:lpstr>邻接矩阵 (Adjacency Matrix) 可视化</vt:lpstr>
      <vt:lpstr>邻接矩阵的实现</vt:lpstr>
      <vt:lpstr>邻接矩阵的实现</vt:lpstr>
      <vt:lpstr>邻接矩阵的实现</vt:lpstr>
      <vt:lpstr>邻接矩阵的实现</vt:lpstr>
      <vt:lpstr>邻接矩阵的实现</vt:lpstr>
      <vt:lpstr>图的存储表示--邻接表 (Adjacency List)</vt:lpstr>
      <vt:lpstr>图的存储表示--邻接表 (Adjacency List)</vt:lpstr>
      <vt:lpstr>图的存储表示--邻接表 (Adjacency List)</vt:lpstr>
      <vt:lpstr>图的存储表示--邻接表 (Adjacency List)</vt:lpstr>
      <vt:lpstr>图的存储表示--邻接表 (Adjacency List)</vt:lpstr>
      <vt:lpstr>图的存储表示--邻接表 (Adjacency List)</vt:lpstr>
      <vt:lpstr>邻接表的实现</vt:lpstr>
      <vt:lpstr>图的存储表示</vt:lpstr>
      <vt:lpstr>图的存储表示</vt:lpstr>
      <vt:lpstr>图的存储表示</vt:lpstr>
      <vt:lpstr>图的存储表示--十字链表</vt:lpstr>
      <vt:lpstr>图的存储表示--十字链表</vt:lpstr>
      <vt:lpstr>图的存储表示--十字链表</vt:lpstr>
      <vt:lpstr>图的存储表示--十字链表</vt:lpstr>
      <vt:lpstr>Exercise</vt:lpstr>
      <vt:lpstr>Applications: Graph in Combinatorial Optimization</vt:lpstr>
      <vt:lpstr>Applications: Graph in Computer Vision</vt:lpstr>
      <vt:lpstr>Applications: Graph in Computer Graphics</vt:lpstr>
      <vt:lpstr>Summary</vt:lpstr>
    </vt:vector>
  </TitlesOfParts>
  <Company>SYSU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Suzhuo</dc:creator>
  <cp:lastModifiedBy>h w</cp:lastModifiedBy>
  <cp:revision>1150</cp:revision>
  <cp:lastPrinted>2014-03-01T11:01:30Z</cp:lastPrinted>
  <dcterms:created xsi:type="dcterms:W3CDTF">2014-02-24T09:24:21Z</dcterms:created>
  <dcterms:modified xsi:type="dcterms:W3CDTF">2023-11-17T05:54:24Z</dcterms:modified>
</cp:coreProperties>
</file>